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厚生労働省ネットワークシステム" initials="m"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55" autoAdjust="0"/>
    <p:restoredTop sz="94658" autoAdjust="0"/>
  </p:normalViewPr>
  <p:slideViewPr>
    <p:cSldViewPr>
      <p:cViewPr>
        <p:scale>
          <a:sx n="125" d="100"/>
          <a:sy n="125" d="100"/>
        </p:scale>
        <p:origin x="-5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4"/>
            <a:ext cx="2950375" cy="497367"/>
          </a:xfrm>
          <a:prstGeom prst="rect">
            <a:avLst/>
          </a:prstGeom>
        </p:spPr>
        <p:txBody>
          <a:bodyPr vert="horz" lIns="91405" tIns="45703" rIns="91405" bIns="45703"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56829" y="4"/>
            <a:ext cx="2948770" cy="497367"/>
          </a:xfrm>
          <a:prstGeom prst="rect">
            <a:avLst/>
          </a:prstGeom>
        </p:spPr>
        <p:txBody>
          <a:bodyPr vert="horz" lIns="91405" tIns="45703" rIns="91405" bIns="45703" rtlCol="0"/>
          <a:lstStyle>
            <a:lvl1pPr algn="r" fontAlgn="auto">
              <a:spcBef>
                <a:spcPts val="0"/>
              </a:spcBef>
              <a:spcAft>
                <a:spcPts val="0"/>
              </a:spcAft>
              <a:defRPr sz="1200">
                <a:latin typeface="+mn-lt"/>
                <a:ea typeface="+mn-ea"/>
              </a:defRPr>
            </a:lvl1pPr>
          </a:lstStyle>
          <a:p>
            <a:pPr>
              <a:defRPr/>
            </a:pPr>
            <a:fld id="{AFF53799-25C9-4EE1-80F5-A824D0416C80}" type="datetimeFigureOut">
              <a:rPr lang="ja-JP" altLang="en-US"/>
              <a:pPr>
                <a:defRPr/>
              </a:pPr>
              <a:t>2015/4/13</a:t>
            </a:fld>
            <a:endParaRPr lang="ja-JP" altLang="en-US" dirty="0"/>
          </a:p>
        </p:txBody>
      </p:sp>
      <p:sp>
        <p:nvSpPr>
          <p:cNvPr id="4" name="スライド イメージ プレースホルダ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05" tIns="45703" rIns="91405" bIns="45703" rtlCol="0" anchor="ctr"/>
          <a:lstStyle/>
          <a:p>
            <a:pPr lvl="0"/>
            <a:endParaRPr lang="ja-JP" altLang="en-US" noProof="0" dirty="0"/>
          </a:p>
        </p:txBody>
      </p:sp>
      <p:sp>
        <p:nvSpPr>
          <p:cNvPr id="5" name="ノート プレースホルダ 4"/>
          <p:cNvSpPr>
            <a:spLocks noGrp="1"/>
          </p:cNvSpPr>
          <p:nvPr>
            <p:ph type="body" sz="quarter" idx="3"/>
          </p:nvPr>
        </p:nvSpPr>
        <p:spPr>
          <a:xfrm>
            <a:off x="680242" y="4720986"/>
            <a:ext cx="5446723" cy="4471502"/>
          </a:xfrm>
          <a:prstGeom prst="rect">
            <a:avLst/>
          </a:prstGeom>
        </p:spPr>
        <p:txBody>
          <a:bodyPr vert="horz" lIns="91405" tIns="45703" rIns="91405" bIns="45703"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4" y="9440372"/>
            <a:ext cx="2950375" cy="497366"/>
          </a:xfrm>
          <a:prstGeom prst="rect">
            <a:avLst/>
          </a:prstGeom>
        </p:spPr>
        <p:txBody>
          <a:bodyPr vert="horz" lIns="91405" tIns="45703" rIns="91405" bIns="45703"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56829" y="9440372"/>
            <a:ext cx="2948770" cy="497366"/>
          </a:xfrm>
          <a:prstGeom prst="rect">
            <a:avLst/>
          </a:prstGeom>
        </p:spPr>
        <p:txBody>
          <a:bodyPr vert="horz" lIns="91405" tIns="45703" rIns="91405" bIns="45703" rtlCol="0" anchor="b"/>
          <a:lstStyle>
            <a:lvl1pPr algn="r" fontAlgn="auto">
              <a:spcBef>
                <a:spcPts val="0"/>
              </a:spcBef>
              <a:spcAft>
                <a:spcPts val="0"/>
              </a:spcAft>
              <a:defRPr sz="1200">
                <a:latin typeface="+mn-lt"/>
                <a:ea typeface="+mn-ea"/>
              </a:defRPr>
            </a:lvl1pPr>
          </a:lstStyle>
          <a:p>
            <a:pPr>
              <a:defRPr/>
            </a:pPr>
            <a:fld id="{D312E6F6-C67F-4CAE-A509-2C16BACEB2C4}" type="slidenum">
              <a:rPr lang="ja-JP" altLang="en-US"/>
              <a:pPr>
                <a:defRPr/>
              </a:pPr>
              <a:t>‹#›</a:t>
            </a:fld>
            <a:endParaRPr lang="ja-JP" altLang="en-US" dirty="0"/>
          </a:p>
        </p:txBody>
      </p:sp>
    </p:spTree>
    <p:extLst>
      <p:ext uri="{BB962C8B-B14F-4D97-AF65-F5344CB8AC3E}">
        <p14:creationId xmlns:p14="http://schemas.microsoft.com/office/powerpoint/2010/main" val="41659385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 イメージ プレースホルダ 1"/>
          <p:cNvSpPr>
            <a:spLocks noGrp="1" noRot="1" noChangeAspect="1" noTextEdit="1"/>
          </p:cNvSpPr>
          <p:nvPr>
            <p:ph type="sldImg"/>
          </p:nvPr>
        </p:nvSpPr>
        <p:spPr bwMode="auto">
          <a:noFill/>
          <a:ln>
            <a:solidFill>
              <a:srgbClr val="000000"/>
            </a:solidFill>
            <a:miter lim="800000"/>
            <a:headEnd/>
            <a:tailEnd/>
          </a:ln>
        </p:spPr>
      </p:sp>
      <p:sp>
        <p:nvSpPr>
          <p:cNvPr id="5123"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ja-JP" altLang="en-US" smtClean="0"/>
          </a:p>
        </p:txBody>
      </p:sp>
      <p:sp>
        <p:nvSpPr>
          <p:cNvPr id="5124" name="スライド番号プレースホルダ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6FA0D62-29C6-4878-B0E5-4885EDBB430B}" type="slidenum">
              <a:rPr lang="ja-JP" altLang="en-US" smtClean="0"/>
              <a:pPr fontAlgn="base">
                <a:spcBef>
                  <a:spcPct val="0"/>
                </a:spcBef>
                <a:spcAft>
                  <a:spcPct val="0"/>
                </a:spcAft>
                <a:defRPr/>
              </a:pPr>
              <a:t>1</a:t>
            </a:fld>
            <a:endParaRPr lang="ja-JP"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DB9C400E-4496-44EF-859E-2D5D90CAA2AB}" type="datetimeFigureOut">
              <a:rPr lang="ja-JP" altLang="en-US"/>
              <a:pPr>
                <a:defRPr/>
              </a:pPr>
              <a:t>2015/4/13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C3D6BF6A-14BA-40D7-8C1C-E96DD07E857D}"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EF44450-4FC2-464E-8E83-D3D6719B015D}" type="datetimeFigureOut">
              <a:rPr lang="ja-JP" altLang="en-US"/>
              <a:pPr>
                <a:defRPr/>
              </a:pPr>
              <a:t>2015/4/13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3292C48-C91D-4BD0-B77F-0953F9C90ADA}"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BF91B74A-DE23-41C7-A141-23A5317AEA44}" type="datetimeFigureOut">
              <a:rPr lang="ja-JP" altLang="en-US"/>
              <a:pPr>
                <a:defRPr/>
              </a:pPr>
              <a:t>2015/4/13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17F0A5C6-046E-4D29-866B-11C1A271FFB5}"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3271911D-D145-4F22-AC08-CFAE6C7147F2}" type="datetimeFigureOut">
              <a:rPr lang="ja-JP" altLang="en-US"/>
              <a:pPr>
                <a:defRPr/>
              </a:pPr>
              <a:t>2015/4/13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ABFCBF1C-7130-4925-A6DF-C3D37935C45C}" type="slidenum">
              <a:rPr lang="ja-JP" altLang="en-US"/>
              <a:pPr>
                <a:defRPr/>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DE3D82B4-D51F-4D79-A84F-BFBA8AF2EE0E}" type="datetimeFigureOut">
              <a:rPr lang="ja-JP" altLang="en-US"/>
              <a:pPr>
                <a:defRPr/>
              </a:pPr>
              <a:t>2015/4/13</a:t>
            </a:fld>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9EC5473-5585-4CF6-AA19-7A2B1F717447}" type="slidenum">
              <a:rPr lang="ja-JP" altLang="en-US"/>
              <a:pPr>
                <a:defRPr/>
              </a:pPr>
              <a:t>‹#›</a:t>
            </a:fld>
            <a:endParaRPr lang="ja-JP"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F7AC8E6E-3899-47DB-BDF8-CAF16547F4B7}" type="datetimeFigureOut">
              <a:rPr lang="ja-JP" altLang="en-US"/>
              <a:pPr>
                <a:defRPr/>
              </a:pPr>
              <a:t>2015/4/13</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00990D49-8601-49A2-99C3-D5F28CDD62C7}" type="slidenum">
              <a:rPr lang="ja-JP" altLang="en-US"/>
              <a:pPr>
                <a:defRPr/>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DB328047-9D51-4955-AC16-AF1ED1404180}" type="datetimeFigureOut">
              <a:rPr lang="ja-JP" altLang="en-US"/>
              <a:pPr>
                <a:defRPr/>
              </a:pPr>
              <a:t>2015/4/13</a:t>
            </a:fld>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7945A0B-2592-47A6-9FFF-F0396E1D2D52}" type="slidenum">
              <a:rPr lang="ja-JP" altLang="en-US"/>
              <a:pPr>
                <a:defRPr/>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B17A6595-4055-49FA-9EDB-2C46276C9DE3}" type="datetimeFigureOut">
              <a:rPr lang="ja-JP" altLang="en-US"/>
              <a:pPr>
                <a:defRPr/>
              </a:pPr>
              <a:t>2015/4/13</a:t>
            </a:fld>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DDDB6211-F49A-467F-A300-BD8D72CB222F}"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220397F1-C89F-4C22-8628-E0B42D86FD4D}" type="datetimeFigureOut">
              <a:rPr lang="ja-JP" altLang="en-US"/>
              <a:pPr>
                <a:defRPr/>
              </a:pPr>
              <a:t>2015/4/13</a:t>
            </a:fld>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AD553DC2-9C29-4252-8870-DFE26493EA43}"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90E7736-87C7-4CA1-9867-7AA79962A535}" type="datetimeFigureOut">
              <a:rPr lang="ja-JP" altLang="en-US"/>
              <a:pPr>
                <a:defRPr/>
              </a:pPr>
              <a:t>2015/4/13</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E5D2996C-CD2A-4A62-9EA5-CAB5FAD26BCE}"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D145704-E85D-4FB6-A509-619637DA244A}" type="datetimeFigureOut">
              <a:rPr lang="ja-JP" altLang="en-US"/>
              <a:pPr>
                <a:defRPr/>
              </a:pPr>
              <a:t>2015/4/13</a:t>
            </a:fld>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823FBD-E750-47DB-ADC7-65509C188CB3}"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2B77D429-0FD2-4D02-B2E5-830EF76E82A7}" type="datetimeFigureOut">
              <a:rPr lang="ja-JP" altLang="en-US"/>
              <a:pPr>
                <a:defRPr/>
              </a:pPr>
              <a:t>2015/4/13</a:t>
            </a:fld>
            <a:endParaRPr lang="ja-JP" altLang="en-US" dirty="0"/>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8C2826E1-FF7C-4D0F-9647-FE6FEED1EA55}"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35027" y="615369"/>
            <a:ext cx="4018058" cy="5683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テキスト ボックス 4"/>
          <p:cNvSpPr txBox="1">
            <a:spLocks noChangeArrowheads="1"/>
          </p:cNvSpPr>
          <p:nvPr/>
        </p:nvSpPr>
        <p:spPr bwMode="auto">
          <a:xfrm>
            <a:off x="6732239" y="828675"/>
            <a:ext cx="2322642" cy="1323439"/>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③欄　初めて医師の診療を受けた日</a:t>
            </a:r>
            <a:endParaRPr lang="en-US" altLang="ja-JP" sz="1000" b="1" dirty="0" smtClean="0">
              <a:latin typeface="ＭＳ ゴシック" pitchFamily="49" charset="-128"/>
              <a:ea typeface="ＭＳ ゴシック" pitchFamily="49" charset="-128"/>
            </a:endParaRPr>
          </a:p>
          <a:p>
            <a:pPr eaLnBrk="1" hangingPunct="1">
              <a:defRPr/>
            </a:pPr>
            <a:r>
              <a:rPr lang="ja-JP" altLang="en-US" sz="1000" dirty="0" smtClean="0">
                <a:latin typeface="ＭＳ ゴシック" pitchFamily="49" charset="-128"/>
                <a:ea typeface="ＭＳ ゴシック" pitchFamily="49" charset="-128"/>
              </a:rPr>
              <a:t>この診断書を作成するための診療日ではなく、本人が障害の原因となった傷病について初めて</a:t>
            </a:r>
            <a:r>
              <a:rPr lang="ja-JP" altLang="en-US" sz="1000" dirty="0">
                <a:latin typeface="ＭＳ ゴシック" pitchFamily="49" charset="-128"/>
                <a:ea typeface="ＭＳ ゴシック" pitchFamily="49" charset="-128"/>
              </a:rPr>
              <a:t>医師の診療</a:t>
            </a:r>
            <a:r>
              <a:rPr lang="ja-JP" altLang="en-US" sz="1000" dirty="0" smtClean="0">
                <a:latin typeface="ＭＳ ゴシック" pitchFamily="49" charset="-128"/>
                <a:ea typeface="ＭＳ ゴシック" pitchFamily="49" charset="-128"/>
              </a:rPr>
              <a:t>を受けた日を記入してください。前に他の医師が診療している場合は、本人の申立てによって記入してください。</a:t>
            </a:r>
          </a:p>
        </p:txBody>
      </p:sp>
      <p:cxnSp>
        <p:nvCxnSpPr>
          <p:cNvPr id="7" name="直線コネクタ 6"/>
          <p:cNvCxnSpPr>
            <a:endCxn id="2051" idx="1"/>
          </p:cNvCxnSpPr>
          <p:nvPr/>
        </p:nvCxnSpPr>
        <p:spPr>
          <a:xfrm>
            <a:off x="6300192" y="1490394"/>
            <a:ext cx="432047" cy="1"/>
          </a:xfrm>
          <a:prstGeom prst="line">
            <a:avLst/>
          </a:prstGeom>
          <a:ln w="15875">
            <a:solidFill>
              <a:schemeClr val="tx2">
                <a:lumMod val="60000"/>
                <a:lumOff val="40000"/>
              </a:schemeClr>
            </a:solidFill>
            <a:headEnd type="triangle"/>
            <a:tailEnd type="oval"/>
          </a:ln>
        </p:spPr>
        <p:style>
          <a:lnRef idx="1">
            <a:schemeClr val="accent1"/>
          </a:lnRef>
          <a:fillRef idx="0">
            <a:schemeClr val="accent1"/>
          </a:fillRef>
          <a:effectRef idx="0">
            <a:schemeClr val="accent1"/>
          </a:effectRef>
          <a:fontRef idx="minor">
            <a:schemeClr val="tx1"/>
          </a:fontRef>
        </p:style>
      </p:cxnSp>
      <p:sp>
        <p:nvSpPr>
          <p:cNvPr id="2052" name="テキスト ボックス 10"/>
          <p:cNvSpPr txBox="1">
            <a:spLocks noChangeArrowheads="1"/>
          </p:cNvSpPr>
          <p:nvPr/>
        </p:nvSpPr>
        <p:spPr bwMode="auto">
          <a:xfrm>
            <a:off x="34110" y="170226"/>
            <a:ext cx="2500917" cy="276999"/>
          </a:xfrm>
          <a:prstGeom prst="rect">
            <a:avLst/>
          </a:prstGeom>
          <a:noFill/>
          <a:ln w="9525">
            <a:noFill/>
            <a:miter lim="800000"/>
            <a:headEnd/>
            <a:tailEnd/>
          </a:ln>
        </p:spPr>
        <p:txBody>
          <a:bodyPr wrap="square">
            <a:spAutoFit/>
          </a:bodyPr>
          <a:lstStyle/>
          <a:p>
            <a:r>
              <a:rPr lang="en-US" altLang="ja-JP" sz="1200" b="1" dirty="0" smtClean="0">
                <a:latin typeface="Calibri" pitchFamily="34" charset="0"/>
              </a:rPr>
              <a:t>《</a:t>
            </a:r>
            <a:r>
              <a:rPr lang="ja-JP" altLang="en-US" sz="1200" b="1" dirty="0">
                <a:latin typeface="Calibri" pitchFamily="34" charset="0"/>
              </a:rPr>
              <a:t>腎疾患・肝</a:t>
            </a:r>
            <a:r>
              <a:rPr lang="ja-JP" altLang="en-US" sz="1200" b="1" dirty="0" smtClean="0">
                <a:latin typeface="Calibri" pitchFamily="34" charset="0"/>
              </a:rPr>
              <a:t>疾患・糖尿病の</a:t>
            </a:r>
            <a:r>
              <a:rPr lang="ja-JP" altLang="en-US" sz="1200" b="1" dirty="0">
                <a:latin typeface="Calibri" pitchFamily="34" charset="0"/>
              </a:rPr>
              <a:t>障害</a:t>
            </a:r>
            <a:r>
              <a:rPr lang="en-US" altLang="ja-JP" sz="1200" b="1" dirty="0">
                <a:latin typeface="Calibri" pitchFamily="34" charset="0"/>
              </a:rPr>
              <a:t>》</a:t>
            </a:r>
            <a:endParaRPr lang="ja-JP" altLang="en-US" sz="1200" b="1" dirty="0">
              <a:latin typeface="Calibri" pitchFamily="34" charset="0"/>
            </a:endParaRPr>
          </a:p>
        </p:txBody>
      </p:sp>
      <p:sp>
        <p:nvSpPr>
          <p:cNvPr id="2054" name="テキスト ボックス 11"/>
          <p:cNvSpPr txBox="1">
            <a:spLocks noChangeArrowheads="1"/>
          </p:cNvSpPr>
          <p:nvPr/>
        </p:nvSpPr>
        <p:spPr bwMode="auto">
          <a:xfrm>
            <a:off x="6732239" y="2424177"/>
            <a:ext cx="2322642" cy="384721"/>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950" b="1" dirty="0" smtClean="0">
                <a:solidFill>
                  <a:srgbClr val="FF0000"/>
                </a:solidFill>
                <a:latin typeface="ＭＳ ゴシック" pitchFamily="49" charset="-128"/>
                <a:ea typeface="ＭＳ ゴシック" pitchFamily="49" charset="-128"/>
              </a:rPr>
              <a:t>初診年月日と現症日の記入漏れがない</a:t>
            </a:r>
            <a:endParaRPr lang="en-US" altLang="ja-JP" sz="950" b="1" dirty="0" smtClean="0">
              <a:solidFill>
                <a:srgbClr val="FF0000"/>
              </a:solidFill>
              <a:latin typeface="ＭＳ ゴシック" pitchFamily="49" charset="-128"/>
              <a:ea typeface="ＭＳ ゴシック" pitchFamily="49" charset="-128"/>
            </a:endParaRPr>
          </a:p>
          <a:p>
            <a:pPr eaLnBrk="1" hangingPunct="1">
              <a:defRPr/>
            </a:pPr>
            <a:r>
              <a:rPr lang="ja-JP" altLang="en-US" sz="950" b="1" dirty="0" smtClean="0">
                <a:solidFill>
                  <a:srgbClr val="FF0000"/>
                </a:solidFill>
                <a:latin typeface="ＭＳ ゴシック" pitchFamily="49" charset="-128"/>
                <a:ea typeface="ＭＳ ゴシック" pitchFamily="49" charset="-128"/>
              </a:rPr>
              <a:t>ようお願いします。</a:t>
            </a:r>
            <a:endParaRPr lang="en-US" altLang="ja-JP" sz="950" b="1" dirty="0" smtClean="0">
              <a:solidFill>
                <a:srgbClr val="FF0000"/>
              </a:solidFill>
              <a:latin typeface="ＭＳ ゴシック" pitchFamily="49" charset="-128"/>
              <a:ea typeface="ＭＳ ゴシック" pitchFamily="49" charset="-128"/>
            </a:endParaRPr>
          </a:p>
        </p:txBody>
      </p:sp>
      <p:cxnSp>
        <p:nvCxnSpPr>
          <p:cNvPr id="14" name="直線コネクタ 13"/>
          <p:cNvCxnSpPr>
            <a:stCxn id="21" idx="2"/>
            <a:endCxn id="2069" idx="3"/>
          </p:cNvCxnSpPr>
          <p:nvPr/>
        </p:nvCxnSpPr>
        <p:spPr>
          <a:xfrm flipV="1">
            <a:off x="6444208" y="3903841"/>
            <a:ext cx="289651" cy="778592"/>
          </a:xfrm>
          <a:prstGeom prst="line">
            <a:avLst/>
          </a:prstGeom>
          <a:ln w="15875">
            <a:headEnd type="none"/>
            <a:tailEnd type="oval"/>
          </a:ln>
        </p:spPr>
        <p:style>
          <a:lnRef idx="1">
            <a:schemeClr val="accent1"/>
          </a:lnRef>
          <a:fillRef idx="0">
            <a:schemeClr val="accent1"/>
          </a:fillRef>
          <a:effectRef idx="0">
            <a:schemeClr val="accent1"/>
          </a:effectRef>
          <a:fontRef idx="minor">
            <a:schemeClr val="tx1"/>
          </a:fontRef>
        </p:style>
      </p:cxnSp>
      <p:sp>
        <p:nvSpPr>
          <p:cNvPr id="2059" name="テキスト ボックス 37"/>
          <p:cNvSpPr txBox="1">
            <a:spLocks noChangeArrowheads="1"/>
          </p:cNvSpPr>
          <p:nvPr/>
        </p:nvSpPr>
        <p:spPr bwMode="auto">
          <a:xfrm>
            <a:off x="34110" y="2051822"/>
            <a:ext cx="2352675" cy="1477328"/>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⑨欄　現在までの治療の内容、期間、</a:t>
            </a:r>
            <a:endParaRPr lang="en-US" altLang="ja-JP" sz="1000" b="1" dirty="0" smtClean="0">
              <a:latin typeface="ＭＳ ゴシック" pitchFamily="49" charset="-128"/>
              <a:ea typeface="ＭＳ ゴシック" pitchFamily="49" charset="-128"/>
            </a:endParaRPr>
          </a:p>
          <a:p>
            <a:pPr eaLnBrk="1" hangingPunct="1">
              <a:defRPr/>
            </a:pPr>
            <a:r>
              <a:rPr lang="ja-JP" altLang="en-US" sz="1000" b="1" dirty="0">
                <a:latin typeface="ＭＳ ゴシック" pitchFamily="49" charset="-128"/>
                <a:ea typeface="ＭＳ ゴシック" pitchFamily="49" charset="-128"/>
              </a:rPr>
              <a:t>　</a:t>
            </a:r>
            <a:r>
              <a:rPr lang="ja-JP" altLang="en-US" sz="1000" b="1" dirty="0" smtClean="0">
                <a:latin typeface="ＭＳ ゴシック" pitchFamily="49" charset="-128"/>
                <a:ea typeface="ＭＳ ゴシック" pitchFamily="49" charset="-128"/>
              </a:rPr>
              <a:t>　　経過、その他参考となる事項</a:t>
            </a:r>
            <a:endParaRPr lang="en-US" altLang="ja-JP" sz="1000" b="1" dirty="0" smtClean="0">
              <a:latin typeface="ＭＳ ゴシック" pitchFamily="49" charset="-128"/>
              <a:ea typeface="ＭＳ ゴシック" pitchFamily="49" charset="-128"/>
            </a:endParaRPr>
          </a:p>
          <a:p>
            <a:pPr eaLnBrk="1" hangingPunct="1">
              <a:defRPr/>
            </a:pPr>
            <a:r>
              <a:rPr lang="ja-JP" altLang="en-US" sz="1000" dirty="0">
                <a:latin typeface="ＭＳ ゴシック" pitchFamily="49" charset="-128"/>
                <a:ea typeface="ＭＳ ゴシック" pitchFamily="49" charset="-128"/>
              </a:rPr>
              <a:t>現在まで</a:t>
            </a:r>
            <a:r>
              <a:rPr lang="ja-JP" altLang="en-US" sz="1000" dirty="0" smtClean="0">
                <a:latin typeface="ＭＳ ゴシック" pitchFamily="49" charset="-128"/>
                <a:ea typeface="ＭＳ ゴシック" pitchFamily="49" charset="-128"/>
              </a:rPr>
              <a:t>の治療の内容などは参考となる事項をできるだけ詳しく記入してください。</a:t>
            </a:r>
            <a:endParaRPr lang="en-US" altLang="ja-JP" sz="1000" dirty="0" smtClean="0">
              <a:latin typeface="ＭＳ ゴシック" pitchFamily="49" charset="-128"/>
              <a:ea typeface="ＭＳ ゴシック" pitchFamily="49" charset="-128"/>
            </a:endParaRPr>
          </a:p>
          <a:p>
            <a:pPr eaLnBrk="1" hangingPunct="1">
              <a:defRPr/>
            </a:pPr>
            <a:r>
              <a:rPr lang="ja-JP" altLang="en-US" sz="1000" dirty="0">
                <a:latin typeface="ＭＳ ゴシック" pitchFamily="49" charset="-128"/>
                <a:ea typeface="ＭＳ ゴシック" pitchFamily="49" charset="-128"/>
              </a:rPr>
              <a:t>また</a:t>
            </a:r>
            <a:r>
              <a:rPr lang="ja-JP" altLang="en-US" sz="1000" dirty="0" smtClean="0">
                <a:latin typeface="ＭＳ ゴシック" pitchFamily="49" charset="-128"/>
                <a:ea typeface="ＭＳ ゴシック" pitchFamily="49" charset="-128"/>
              </a:rPr>
              <a:t>、診療回数は、現症日前１年間における診療回数を記入してください。なお、入院日数１日は、診療回数１回として計算してください。</a:t>
            </a:r>
            <a:endParaRPr lang="en-US" altLang="ja-JP" sz="1000" dirty="0" smtClean="0">
              <a:latin typeface="ＭＳ ゴシック" pitchFamily="49" charset="-128"/>
              <a:ea typeface="ＭＳ ゴシック" pitchFamily="49" charset="-128"/>
            </a:endParaRPr>
          </a:p>
        </p:txBody>
      </p:sp>
      <p:cxnSp>
        <p:nvCxnSpPr>
          <p:cNvPr id="39" name="直線コネクタ 38"/>
          <p:cNvCxnSpPr>
            <a:stCxn id="2061" idx="3"/>
          </p:cNvCxnSpPr>
          <p:nvPr/>
        </p:nvCxnSpPr>
        <p:spPr>
          <a:xfrm flipV="1">
            <a:off x="2386785" y="4725144"/>
            <a:ext cx="321489" cy="219800"/>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sp>
        <p:nvSpPr>
          <p:cNvPr id="2061" name="テキスト ボックス 26"/>
          <p:cNvSpPr txBox="1">
            <a:spLocks noChangeArrowheads="1"/>
          </p:cNvSpPr>
          <p:nvPr/>
        </p:nvSpPr>
        <p:spPr bwMode="auto">
          <a:xfrm>
            <a:off x="34110" y="4437112"/>
            <a:ext cx="2352675" cy="1015663"/>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⑫３欄　人工透析療法</a:t>
            </a:r>
            <a:endParaRPr lang="en-US" altLang="ja-JP" sz="1000" b="1" dirty="0" smtClean="0">
              <a:latin typeface="ＭＳ ゴシック" pitchFamily="49" charset="-128"/>
              <a:ea typeface="ＭＳ ゴシック" pitchFamily="49" charset="-128"/>
            </a:endParaRPr>
          </a:p>
          <a:p>
            <a:pPr eaLnBrk="1" hangingPunct="1">
              <a:defRPr/>
            </a:pPr>
            <a:r>
              <a:rPr lang="ja-JP" altLang="en-US" sz="1000" dirty="0" smtClean="0">
                <a:latin typeface="ＭＳ ゴシック" pitchFamily="49" charset="-128"/>
                <a:ea typeface="ＭＳ ゴシック" pitchFamily="49" charset="-128"/>
              </a:rPr>
              <a:t>人工透析療法を実施している場合は、血液透析、腹膜透析または血液濾過のうち、実施したもの全てに○をつけ、最初に実施した人工透析療法の開始日を記入してください。</a:t>
            </a:r>
            <a:endParaRPr lang="en-US" altLang="ja-JP" sz="1000" dirty="0" smtClean="0">
              <a:latin typeface="ＭＳ ゴシック" pitchFamily="49" charset="-128"/>
              <a:ea typeface="ＭＳ ゴシック" pitchFamily="49" charset="-128"/>
            </a:endParaRPr>
          </a:p>
        </p:txBody>
      </p:sp>
      <p:cxnSp>
        <p:nvCxnSpPr>
          <p:cNvPr id="29" name="直線コネクタ 28"/>
          <p:cNvCxnSpPr>
            <a:stCxn id="2054" idx="1"/>
          </p:cNvCxnSpPr>
          <p:nvPr/>
        </p:nvCxnSpPr>
        <p:spPr>
          <a:xfrm flipH="1">
            <a:off x="3779913" y="2616538"/>
            <a:ext cx="2952326" cy="912612"/>
          </a:xfrm>
          <a:prstGeom prst="line">
            <a:avLst/>
          </a:prstGeom>
          <a:ln w="15875">
            <a:solidFill>
              <a:schemeClr val="tx2">
                <a:lumMod val="60000"/>
                <a:lumOff val="40000"/>
              </a:schemeClr>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064" name="テキスト ボックス 42"/>
          <p:cNvSpPr txBox="1">
            <a:spLocks noChangeArrowheads="1"/>
          </p:cNvSpPr>
          <p:nvPr/>
        </p:nvSpPr>
        <p:spPr bwMode="auto">
          <a:xfrm>
            <a:off x="30250" y="852448"/>
            <a:ext cx="2352675" cy="553998"/>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①欄　障害の原因となった傷病名</a:t>
            </a:r>
            <a:endParaRPr lang="en-US" altLang="ja-JP" sz="1000" b="1" dirty="0" smtClean="0">
              <a:latin typeface="ＭＳ ゴシック" pitchFamily="49" charset="-128"/>
              <a:ea typeface="ＭＳ ゴシック" pitchFamily="49" charset="-128"/>
            </a:endParaRPr>
          </a:p>
          <a:p>
            <a:pPr eaLnBrk="1" hangingPunct="1">
              <a:defRPr/>
            </a:pPr>
            <a:r>
              <a:rPr lang="ja-JP" altLang="en-US" sz="1000" dirty="0" smtClean="0">
                <a:latin typeface="ＭＳ ゴシック" pitchFamily="49" charset="-128"/>
                <a:ea typeface="ＭＳ ゴシック" pitchFamily="49" charset="-128"/>
              </a:rPr>
              <a:t>障害年金の支給を求める傷病名を記入してください。</a:t>
            </a:r>
            <a:endParaRPr lang="en-US" altLang="ja-JP" sz="1000" dirty="0" smtClean="0">
              <a:latin typeface="ＭＳ ゴシック" pitchFamily="49" charset="-128"/>
              <a:ea typeface="ＭＳ ゴシック" pitchFamily="49" charset="-128"/>
            </a:endParaRPr>
          </a:p>
        </p:txBody>
      </p:sp>
      <p:cxnSp>
        <p:nvCxnSpPr>
          <p:cNvPr id="44" name="直線コネクタ 43"/>
          <p:cNvCxnSpPr>
            <a:stCxn id="2064" idx="3"/>
          </p:cNvCxnSpPr>
          <p:nvPr/>
        </p:nvCxnSpPr>
        <p:spPr>
          <a:xfrm>
            <a:off x="2382925" y="1129447"/>
            <a:ext cx="820923" cy="276999"/>
          </a:xfrm>
          <a:prstGeom prst="line">
            <a:avLst/>
          </a:prstGeom>
          <a:ln w="15875">
            <a:headEnd type="ova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44"/>
          <p:cNvSpPr txBox="1">
            <a:spLocks noChangeArrowheads="1"/>
          </p:cNvSpPr>
          <p:nvPr/>
        </p:nvSpPr>
        <p:spPr bwMode="auto">
          <a:xfrm>
            <a:off x="2555875" y="6503988"/>
            <a:ext cx="3900488" cy="246062"/>
          </a:xfrm>
          <a:prstGeom prst="rect">
            <a:avLst/>
          </a:prstGeom>
          <a:noFill/>
          <a:ln w="9525">
            <a:noFill/>
            <a:miter lim="800000"/>
            <a:headEnd/>
            <a:tailEnd/>
          </a:ln>
        </p:spPr>
        <p:txBody>
          <a:bodyPr>
            <a:spAutoFit/>
          </a:bodyPr>
          <a:lstStyle/>
          <a:p>
            <a:pPr algn="ctr"/>
            <a:r>
              <a:rPr lang="en-US" altLang="ja-JP" sz="1000">
                <a:latin typeface="Calibri" pitchFamily="34" charset="0"/>
              </a:rPr>
              <a:t>※</a:t>
            </a:r>
            <a:r>
              <a:rPr lang="ja-JP" altLang="en-US" sz="1000">
                <a:latin typeface="Calibri" pitchFamily="34" charset="0"/>
              </a:rPr>
              <a:t>　氏名・生年月日・住所など記入漏れがないかご確認ください。</a:t>
            </a:r>
            <a:endParaRPr lang="en-US" altLang="ja-JP" sz="1000">
              <a:latin typeface="Calibri" pitchFamily="34" charset="0"/>
            </a:endParaRPr>
          </a:p>
        </p:txBody>
      </p:sp>
      <p:sp>
        <p:nvSpPr>
          <p:cNvPr id="2062" name="テキスト ボックス 54"/>
          <p:cNvSpPr txBox="1">
            <a:spLocks noChangeArrowheads="1"/>
          </p:cNvSpPr>
          <p:nvPr/>
        </p:nvSpPr>
        <p:spPr bwMode="auto">
          <a:xfrm>
            <a:off x="2549017" y="132530"/>
            <a:ext cx="3971007" cy="276999"/>
          </a:xfrm>
          <a:prstGeom prst="rect">
            <a:avLst/>
          </a:prstGeom>
          <a:noFill/>
          <a:ln w="9525">
            <a:noFill/>
            <a:miter lim="800000"/>
            <a:headEnd/>
            <a:tailEnd/>
          </a:ln>
        </p:spPr>
        <p:txBody>
          <a:bodyPr wrap="square">
            <a:spAutoFit/>
          </a:bodyPr>
          <a:lstStyle/>
          <a:p>
            <a:pPr algn="ctr"/>
            <a:r>
              <a:rPr lang="ja-JP" altLang="en-US" sz="1200" b="1" dirty="0">
                <a:latin typeface="Calibri" pitchFamily="34" charset="0"/>
              </a:rPr>
              <a:t>障害基礎年金・障害厚生年金の診断書作成の留意事項</a:t>
            </a:r>
          </a:p>
        </p:txBody>
      </p:sp>
      <p:sp>
        <p:nvSpPr>
          <p:cNvPr id="2069" name="テキスト ボックス 33"/>
          <p:cNvSpPr txBox="1">
            <a:spLocks noChangeArrowheads="1"/>
          </p:cNvSpPr>
          <p:nvPr/>
        </p:nvSpPr>
        <p:spPr bwMode="auto">
          <a:xfrm rot="10800000" flipV="1">
            <a:off x="6733859" y="3142094"/>
            <a:ext cx="2322641" cy="1523494"/>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⑫１</a:t>
            </a:r>
            <a:r>
              <a:rPr lang="en-US" altLang="ja-JP" sz="1000" b="1" dirty="0">
                <a:latin typeface="ＭＳ ゴシック" pitchFamily="49" charset="-128"/>
                <a:ea typeface="ＭＳ ゴシック" pitchFamily="49" charset="-128"/>
              </a:rPr>
              <a:t>(3</a:t>
            </a:r>
            <a:r>
              <a:rPr lang="en-US" altLang="ja-JP" sz="1000" b="1" dirty="0" smtClean="0">
                <a:latin typeface="ＭＳ ゴシック" pitchFamily="49" charset="-128"/>
                <a:ea typeface="ＭＳ ゴシック" pitchFamily="49" charset="-128"/>
              </a:rPr>
              <a:t>)</a:t>
            </a:r>
            <a:r>
              <a:rPr lang="ja-JP" altLang="en-US" sz="1000" b="1" dirty="0" smtClean="0">
                <a:latin typeface="ＭＳ ゴシック" pitchFamily="49" charset="-128"/>
                <a:ea typeface="ＭＳ ゴシック" pitchFamily="49" charset="-128"/>
              </a:rPr>
              <a:t>欄　検査成績</a:t>
            </a:r>
            <a:endParaRPr lang="en-US" altLang="ja-JP" sz="1000" b="1" dirty="0" smtClean="0">
              <a:latin typeface="ＭＳ ゴシック" pitchFamily="49" charset="-128"/>
              <a:ea typeface="ＭＳ ゴシック" pitchFamily="49" charset="-128"/>
            </a:endParaRPr>
          </a:p>
          <a:p>
            <a:pPr eaLnBrk="1" hangingPunct="1">
              <a:defRPr/>
            </a:pPr>
            <a:r>
              <a:rPr lang="ja-JP" altLang="en-US" sz="1000" dirty="0" smtClean="0">
                <a:latin typeface="Calibri" pitchFamily="34" charset="0"/>
              </a:rPr>
              <a:t>過去６カ月における２回以上の検査成績をそれぞれ記入してください。</a:t>
            </a:r>
            <a:endParaRPr lang="en-US" altLang="ja-JP" sz="1000" dirty="0" smtClean="0">
              <a:latin typeface="Calibri" pitchFamily="34" charset="0"/>
            </a:endParaRPr>
          </a:p>
          <a:p>
            <a:pPr eaLnBrk="1" hangingPunct="1">
              <a:defRPr/>
            </a:pPr>
            <a:r>
              <a:rPr lang="ja-JP" altLang="en-US" sz="900" dirty="0" smtClean="0">
                <a:latin typeface="ＭＳ ゴシック" pitchFamily="49" charset="-128"/>
                <a:ea typeface="ＭＳ ゴシック" pitchFamily="49" charset="-128"/>
              </a:rPr>
              <a:t>　●</a:t>
            </a:r>
            <a:r>
              <a:rPr lang="ja-JP" altLang="en-US" sz="900" dirty="0">
                <a:latin typeface="ＭＳ ゴシック" pitchFamily="49" charset="-128"/>
                <a:ea typeface="ＭＳ ゴシック" pitchFamily="49" charset="-128"/>
              </a:rPr>
              <a:t>「血清アルブミン」については、</a:t>
            </a:r>
            <a:r>
              <a:rPr lang="ja-JP" altLang="en-US" sz="900" dirty="0" smtClean="0">
                <a:latin typeface="ＭＳ ゴシック" pitchFamily="49" charset="-128"/>
                <a:ea typeface="ＭＳ ゴシック" pitchFamily="49" charset="-128"/>
              </a:rPr>
              <a:t>Ｂ　</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smtClean="0">
                <a:latin typeface="ＭＳ ゴシック" pitchFamily="49" charset="-128"/>
                <a:ea typeface="ＭＳ ゴシック" pitchFamily="49" charset="-128"/>
              </a:rPr>
              <a:t>　　ＣＧ法</a:t>
            </a:r>
            <a:r>
              <a:rPr lang="ja-JP" altLang="en-US" sz="900" dirty="0">
                <a:latin typeface="ＭＳ ゴシック" pitchFamily="49" charset="-128"/>
                <a:ea typeface="ＭＳ ゴシック" pitchFamily="49" charset="-128"/>
              </a:rPr>
              <a:t>、ＢＣＰ法または改良型</a:t>
            </a:r>
            <a:r>
              <a:rPr lang="ja-JP" altLang="en-US" sz="900" dirty="0" smtClean="0">
                <a:latin typeface="ＭＳ ゴシック" pitchFamily="49" charset="-128"/>
                <a:ea typeface="ＭＳ ゴシック" pitchFamily="49" charset="-128"/>
              </a:rPr>
              <a:t>ＢＣ　</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smtClean="0">
                <a:latin typeface="ＭＳ ゴシック" pitchFamily="49" charset="-128"/>
                <a:ea typeface="ＭＳ ゴシック" pitchFamily="49" charset="-128"/>
              </a:rPr>
              <a:t>　　Ｐ法の</a:t>
            </a:r>
            <a:r>
              <a:rPr lang="ja-JP" altLang="en-US" sz="900" dirty="0">
                <a:latin typeface="ＭＳ ゴシック" pitchFamily="49" charset="-128"/>
                <a:ea typeface="ＭＳ ゴシック" pitchFamily="49" charset="-128"/>
              </a:rPr>
              <a:t>いずれかを○で囲んでく</a:t>
            </a:r>
            <a:r>
              <a:rPr lang="ja-JP" altLang="en-US" sz="900" dirty="0" err="1" smtClean="0">
                <a:latin typeface="ＭＳ ゴシック" pitchFamily="49" charset="-128"/>
                <a:ea typeface="ＭＳ ゴシック" pitchFamily="49" charset="-128"/>
              </a:rPr>
              <a:t>ださ</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smtClean="0">
                <a:latin typeface="ＭＳ ゴシック" pitchFamily="49" charset="-128"/>
                <a:ea typeface="ＭＳ ゴシック" pitchFamily="49" charset="-128"/>
              </a:rPr>
              <a:t>　　い</a:t>
            </a:r>
            <a:r>
              <a:rPr lang="ja-JP" altLang="en-US" sz="900" dirty="0">
                <a:latin typeface="ＭＳ ゴシック" pitchFamily="49" charset="-128"/>
                <a:ea typeface="ＭＳ ゴシック" pitchFamily="49" charset="-128"/>
              </a:rPr>
              <a:t>。</a:t>
            </a:r>
          </a:p>
          <a:p>
            <a:pPr lvl="0" eaLnBrk="1" hangingPunct="1">
              <a:defRPr/>
            </a:pPr>
            <a:r>
              <a:rPr lang="ja-JP" altLang="en-US" sz="900" dirty="0" smtClean="0">
                <a:solidFill>
                  <a:prstClr val="black"/>
                </a:solidFill>
                <a:latin typeface="ＭＳ ゴシック" pitchFamily="49" charset="-128"/>
                <a:ea typeface="ＭＳ ゴシック" pitchFamily="49" charset="-128"/>
              </a:rPr>
              <a:t>　●血清クレアチニンの検査数値等をも</a:t>
            </a:r>
            <a:endParaRPr lang="en-US" altLang="ja-JP" sz="900" dirty="0" smtClean="0">
              <a:solidFill>
                <a:prstClr val="black"/>
              </a:solidFill>
              <a:latin typeface="ＭＳ ゴシック" pitchFamily="49" charset="-128"/>
              <a:ea typeface="ＭＳ ゴシック" pitchFamily="49" charset="-128"/>
            </a:endParaRPr>
          </a:p>
          <a:p>
            <a:pPr lvl="0" eaLnBrk="1" hangingPunct="1">
              <a:defRPr/>
            </a:pPr>
            <a:r>
              <a:rPr lang="ja-JP" altLang="en-US" sz="900" dirty="0" smtClean="0">
                <a:solidFill>
                  <a:prstClr val="black"/>
                </a:solidFill>
                <a:latin typeface="ＭＳ ゴシック" pitchFamily="49" charset="-128"/>
                <a:ea typeface="ＭＳ ゴシック" pitchFamily="49" charset="-128"/>
              </a:rPr>
              <a:t>　　とに「ｅＧＦＲ」の値を記入してく</a:t>
            </a:r>
            <a:endParaRPr lang="en-US" altLang="ja-JP" sz="900" dirty="0" smtClean="0">
              <a:solidFill>
                <a:prstClr val="black"/>
              </a:solidFill>
              <a:latin typeface="ＭＳ ゴシック" pitchFamily="49" charset="-128"/>
              <a:ea typeface="ＭＳ ゴシック" pitchFamily="49" charset="-128"/>
            </a:endParaRPr>
          </a:p>
          <a:p>
            <a:pPr lvl="0" eaLnBrk="1" hangingPunct="1">
              <a:defRPr/>
            </a:pPr>
            <a:r>
              <a:rPr lang="ja-JP" altLang="en-US" sz="900" smtClean="0">
                <a:solidFill>
                  <a:prstClr val="black"/>
                </a:solidFill>
                <a:latin typeface="ＭＳ ゴシック" pitchFamily="49" charset="-128"/>
                <a:ea typeface="ＭＳ ゴシック" pitchFamily="49" charset="-128"/>
              </a:rPr>
              <a:t>　　ださい</a:t>
            </a:r>
            <a:r>
              <a:rPr lang="ja-JP" altLang="en-US" sz="900" dirty="0" smtClean="0">
                <a:solidFill>
                  <a:prstClr val="black"/>
                </a:solidFill>
                <a:latin typeface="ＭＳ ゴシック" pitchFamily="49" charset="-128"/>
                <a:ea typeface="ＭＳ ゴシック" pitchFamily="49" charset="-128"/>
              </a:rPr>
              <a:t>。</a:t>
            </a:r>
            <a:endParaRPr lang="en-US" altLang="ja-JP" sz="1000" dirty="0" smtClean="0">
              <a:latin typeface="Calibri" pitchFamily="34" charset="0"/>
            </a:endParaRPr>
          </a:p>
        </p:txBody>
      </p:sp>
      <p:sp>
        <p:nvSpPr>
          <p:cNvPr id="3" name="テキスト ボックス 23"/>
          <p:cNvSpPr txBox="1">
            <a:spLocks noChangeArrowheads="1"/>
          </p:cNvSpPr>
          <p:nvPr/>
        </p:nvSpPr>
        <p:spPr bwMode="auto">
          <a:xfrm>
            <a:off x="7557739" y="170226"/>
            <a:ext cx="647700" cy="276225"/>
          </a:xfrm>
          <a:prstGeom prst="rect">
            <a:avLst/>
          </a:prstGeom>
          <a:noFill/>
          <a:ln w="9525">
            <a:solidFill>
              <a:schemeClr val="tx1"/>
            </a:solidFill>
            <a:miter lim="800000"/>
            <a:headEnd/>
            <a:tailEnd/>
          </a:ln>
        </p:spPr>
        <p:txBody>
          <a:bodyPr>
            <a:spAutoFit/>
          </a:bodyPr>
          <a:lstStyle/>
          <a:p>
            <a:pPr algn="ctr"/>
            <a:r>
              <a:rPr lang="ja-JP" altLang="en-US" sz="1200">
                <a:latin typeface="Calibri" pitchFamily="34" charset="0"/>
              </a:rPr>
              <a:t>表面</a:t>
            </a:r>
          </a:p>
        </p:txBody>
      </p:sp>
      <p:sp>
        <p:nvSpPr>
          <p:cNvPr id="2065" name="テキスト ボックス 30"/>
          <p:cNvSpPr txBox="1">
            <a:spLocks noChangeArrowheads="1"/>
          </p:cNvSpPr>
          <p:nvPr/>
        </p:nvSpPr>
        <p:spPr bwMode="auto">
          <a:xfrm>
            <a:off x="6756181" y="4850576"/>
            <a:ext cx="2298700" cy="1477328"/>
          </a:xfrm>
          <a:prstGeom prst="rect">
            <a:avLst/>
          </a:prstGeom>
          <a:noFill/>
          <a:ln w="9525">
            <a:solidFill>
              <a:schemeClr val="tx1"/>
            </a:solidFill>
            <a:miter lim="800000"/>
            <a:headEnd/>
            <a:tailEnd/>
          </a:ln>
        </p:spPr>
        <p:txBody>
          <a:bodyPr>
            <a:spAutoFit/>
          </a:bodyPr>
          <a:lstStyle/>
          <a:p>
            <a:r>
              <a:rPr lang="en-US" altLang="ja-JP" sz="1000" b="1" dirty="0">
                <a:latin typeface="Calibri" pitchFamily="34" charset="0"/>
              </a:rPr>
              <a:t>〈</a:t>
            </a:r>
            <a:r>
              <a:rPr lang="ja-JP" altLang="en-US" sz="1000" b="1" dirty="0">
                <a:latin typeface="Calibri" pitchFamily="34" charset="0"/>
              </a:rPr>
              <a:t>お願い</a:t>
            </a:r>
            <a:r>
              <a:rPr lang="en-US" altLang="ja-JP" sz="1000" b="1" dirty="0">
                <a:latin typeface="Calibri" pitchFamily="34" charset="0"/>
              </a:rPr>
              <a:t>〉</a:t>
            </a:r>
          </a:p>
          <a:p>
            <a:r>
              <a:rPr lang="ja-JP" altLang="en-US" sz="1000" dirty="0">
                <a:latin typeface="Calibri" pitchFamily="34" charset="0"/>
              </a:rPr>
              <a:t>　この診断書は、障害年金の障害等級を判定するために、作成をお願いしているものです。</a:t>
            </a:r>
            <a:endParaRPr lang="en-US" altLang="ja-JP" sz="1000" dirty="0">
              <a:latin typeface="Calibri" pitchFamily="34" charset="0"/>
            </a:endParaRPr>
          </a:p>
          <a:p>
            <a:r>
              <a:rPr lang="ja-JP" altLang="en-US" sz="1000" dirty="0">
                <a:latin typeface="Calibri" pitchFamily="34" charset="0"/>
              </a:rPr>
              <a:t>　過去の障害の状態については、当時</a:t>
            </a:r>
            <a:r>
              <a:rPr lang="ja-JP" altLang="en-US" sz="1000" dirty="0" smtClean="0">
                <a:latin typeface="Calibri" pitchFamily="34" charset="0"/>
              </a:rPr>
              <a:t>の診療録に</a:t>
            </a:r>
            <a:r>
              <a:rPr lang="ja-JP" altLang="en-US" sz="1000" dirty="0">
                <a:latin typeface="Calibri" pitchFamily="34" charset="0"/>
              </a:rPr>
              <a:t>基づいて記入してください。</a:t>
            </a:r>
            <a:endParaRPr lang="en-US" altLang="ja-JP" sz="1000" dirty="0">
              <a:latin typeface="Calibri" pitchFamily="34" charset="0"/>
            </a:endParaRPr>
          </a:p>
          <a:p>
            <a:r>
              <a:rPr lang="ja-JP" altLang="en-US" sz="1000" dirty="0">
                <a:latin typeface="Calibri" pitchFamily="34" charset="0"/>
              </a:rPr>
              <a:t>　</a:t>
            </a:r>
            <a:r>
              <a:rPr lang="ja-JP" altLang="en-US" sz="1000" dirty="0" smtClean="0">
                <a:latin typeface="Calibri" pitchFamily="34" charset="0"/>
              </a:rPr>
              <a:t>診断書に記入</a:t>
            </a:r>
            <a:r>
              <a:rPr lang="ja-JP" altLang="en-US" sz="1000" dirty="0">
                <a:latin typeface="Calibri" pitchFamily="34" charset="0"/>
              </a:rPr>
              <a:t>漏れや疑義</a:t>
            </a:r>
            <a:r>
              <a:rPr lang="ja-JP" altLang="en-US" sz="1000" dirty="0" smtClean="0">
                <a:latin typeface="Calibri" pitchFamily="34" charset="0"/>
              </a:rPr>
              <a:t>がある場合</a:t>
            </a:r>
            <a:r>
              <a:rPr lang="ja-JP" altLang="en-US" sz="1000" dirty="0">
                <a:latin typeface="Calibri" pitchFamily="34" charset="0"/>
              </a:rPr>
              <a:t>は、作成された医師に</a:t>
            </a:r>
            <a:r>
              <a:rPr lang="ja-JP" altLang="en-US" sz="1000" dirty="0" smtClean="0">
                <a:latin typeface="Calibri" pitchFamily="34" charset="0"/>
              </a:rPr>
              <a:t>照会すること</a:t>
            </a:r>
            <a:r>
              <a:rPr lang="ja-JP" altLang="en-US" sz="1000" dirty="0">
                <a:latin typeface="Calibri" pitchFamily="34" charset="0"/>
              </a:rPr>
              <a:t>がありますので</a:t>
            </a:r>
            <a:r>
              <a:rPr lang="ja-JP" altLang="en-US" sz="1000" dirty="0" smtClean="0">
                <a:latin typeface="Calibri" pitchFamily="34" charset="0"/>
              </a:rPr>
              <a:t>、ご了承ください。</a:t>
            </a:r>
            <a:endParaRPr lang="en-US" altLang="ja-JP" sz="1000" dirty="0">
              <a:latin typeface="Calibri" pitchFamily="34" charset="0"/>
            </a:endParaRPr>
          </a:p>
        </p:txBody>
      </p:sp>
      <p:cxnSp>
        <p:nvCxnSpPr>
          <p:cNvPr id="2048" name="直線コネクタ 2047"/>
          <p:cNvCxnSpPr>
            <a:endCxn id="2054" idx="1"/>
          </p:cNvCxnSpPr>
          <p:nvPr/>
        </p:nvCxnSpPr>
        <p:spPr>
          <a:xfrm>
            <a:off x="3347864" y="2276872"/>
            <a:ext cx="3384375" cy="339666"/>
          </a:xfrm>
          <a:prstGeom prst="line">
            <a:avLst/>
          </a:prstGeom>
          <a:ln w="15875">
            <a:solidFill>
              <a:schemeClr val="tx2">
                <a:lumMod val="60000"/>
                <a:lumOff val="40000"/>
              </a:schemeClr>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2059" idx="3"/>
          </p:cNvCxnSpPr>
          <p:nvPr/>
        </p:nvCxnSpPr>
        <p:spPr>
          <a:xfrm flipV="1">
            <a:off x="2386785" y="2446705"/>
            <a:ext cx="1105095" cy="343781"/>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2054" idx="1"/>
          </p:cNvCxnSpPr>
          <p:nvPr/>
        </p:nvCxnSpPr>
        <p:spPr>
          <a:xfrm flipH="1">
            <a:off x="4139953" y="2616538"/>
            <a:ext cx="2592286" cy="192360"/>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21" name="右大かっこ 20"/>
          <p:cNvSpPr/>
          <p:nvPr/>
        </p:nvSpPr>
        <p:spPr>
          <a:xfrm>
            <a:off x="6300192" y="3775625"/>
            <a:ext cx="144016" cy="1813615"/>
          </a:xfrm>
          <a:prstGeom prst="rightBracket">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049" name="正方形/長方形 2048"/>
          <p:cNvSpPr/>
          <p:nvPr/>
        </p:nvSpPr>
        <p:spPr>
          <a:xfrm>
            <a:off x="2469759" y="581550"/>
            <a:ext cx="4176465" cy="574169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6" name="図 55" descr="logo_under65mm.PNG"/>
          <p:cNvPicPr/>
          <p:nvPr/>
        </p:nvPicPr>
        <p:blipFill>
          <a:blip r:embed="rId4" cstate="print">
            <a:extLst>
              <a:ext uri="{28A0092B-C50C-407E-A947-70E740481C1C}">
                <a14:useLocalDpi xmlns:a14="http://schemas.microsoft.com/office/drawing/2010/main" val="0"/>
              </a:ext>
            </a:extLst>
          </a:blip>
          <a:stretch>
            <a:fillRect/>
          </a:stretch>
        </p:blipFill>
        <p:spPr>
          <a:xfrm>
            <a:off x="7422655" y="6430236"/>
            <a:ext cx="1612935" cy="393565"/>
          </a:xfrm>
          <a:prstGeom prst="rect">
            <a:avLst/>
          </a:prstGeom>
        </p:spPr>
      </p:pic>
      <p:sp>
        <p:nvSpPr>
          <p:cNvPr id="27" name="テキスト ボックス 54"/>
          <p:cNvSpPr txBox="1">
            <a:spLocks noChangeArrowheads="1"/>
          </p:cNvSpPr>
          <p:nvPr/>
        </p:nvSpPr>
        <p:spPr bwMode="auto">
          <a:xfrm>
            <a:off x="2708274" y="343217"/>
            <a:ext cx="3971007" cy="253916"/>
          </a:xfrm>
          <a:prstGeom prst="rect">
            <a:avLst/>
          </a:prstGeom>
          <a:noFill/>
          <a:ln w="9525">
            <a:noFill/>
            <a:miter lim="800000"/>
            <a:headEnd/>
            <a:tailEnd/>
          </a:ln>
        </p:spPr>
        <p:txBody>
          <a:bodyPr wrap="square">
            <a:spAutoFit/>
          </a:bodyPr>
          <a:lstStyle/>
          <a:p>
            <a:pPr algn="ctr"/>
            <a:r>
              <a:rPr lang="ja-JP" altLang="en-US" sz="1050" dirty="0" smtClean="0">
                <a:latin typeface="Calibri" pitchFamily="34" charset="0"/>
              </a:rPr>
              <a:t>（平成</a:t>
            </a:r>
            <a:r>
              <a:rPr lang="en-US" altLang="ja-JP" sz="1050" dirty="0" smtClean="0">
                <a:latin typeface="Calibri" pitchFamily="34" charset="0"/>
              </a:rPr>
              <a:t>27</a:t>
            </a:r>
            <a:r>
              <a:rPr lang="ja-JP" altLang="en-US" sz="1050" dirty="0" smtClean="0">
                <a:latin typeface="Calibri" pitchFamily="34" charset="0"/>
              </a:rPr>
              <a:t>年</a:t>
            </a:r>
            <a:r>
              <a:rPr lang="en-US" altLang="ja-JP" sz="1050" dirty="0" smtClean="0">
                <a:latin typeface="Calibri" pitchFamily="34" charset="0"/>
              </a:rPr>
              <a:t>6</a:t>
            </a:r>
            <a:r>
              <a:rPr lang="ja-JP" altLang="en-US" sz="1050" dirty="0" smtClean="0">
                <a:latin typeface="Calibri" pitchFamily="34" charset="0"/>
              </a:rPr>
              <a:t>月</a:t>
            </a:r>
            <a:r>
              <a:rPr lang="en-US" altLang="ja-JP" sz="1050" dirty="0" smtClean="0">
                <a:latin typeface="Calibri" pitchFamily="34" charset="0"/>
              </a:rPr>
              <a:t>1</a:t>
            </a:r>
            <a:r>
              <a:rPr lang="ja-JP" altLang="en-US" sz="1050" dirty="0" smtClean="0">
                <a:latin typeface="Calibri" pitchFamily="34" charset="0"/>
              </a:rPr>
              <a:t>日</a:t>
            </a:r>
            <a:r>
              <a:rPr lang="ja-JP" altLang="en-US" sz="1050" dirty="0">
                <a:latin typeface="Calibri" pitchFamily="34" charset="0"/>
              </a:rPr>
              <a:t>改正</a:t>
            </a:r>
            <a:r>
              <a:rPr lang="ja-JP" altLang="en-US" sz="1050" dirty="0" smtClean="0">
                <a:latin typeface="Calibri" pitchFamily="34" charset="0"/>
              </a:rPr>
              <a:t>）</a:t>
            </a:r>
            <a:endParaRPr lang="ja-JP" altLang="en-US" sz="1050" dirty="0">
              <a:latin typeface="Calibri" pitchFamily="34" charset="0"/>
            </a:endParaRPr>
          </a:p>
        </p:txBody>
      </p:sp>
      <p:sp>
        <p:nvSpPr>
          <p:cNvPr id="36" name="テキスト ボックス 42"/>
          <p:cNvSpPr txBox="1">
            <a:spLocks noChangeArrowheads="1"/>
          </p:cNvSpPr>
          <p:nvPr/>
        </p:nvSpPr>
        <p:spPr bwMode="auto">
          <a:xfrm>
            <a:off x="-103897" y="4152845"/>
            <a:ext cx="866023" cy="276999"/>
          </a:xfrm>
          <a:prstGeom prst="rect">
            <a:avLst/>
          </a:prstGeom>
          <a:noFill/>
          <a:ln w="158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200" dirty="0" smtClean="0">
                <a:latin typeface="ＭＳ ゴシック" pitchFamily="49" charset="-128"/>
                <a:ea typeface="ＭＳ ゴシック" pitchFamily="49" charset="-128"/>
              </a:rPr>
              <a:t>（変更）</a:t>
            </a:r>
            <a:endParaRPr lang="en-US" altLang="ja-JP" sz="1200" dirty="0" smtClean="0">
              <a:latin typeface="ＭＳ ゴシック" pitchFamily="49" charset="-128"/>
              <a:ea typeface="ＭＳ ゴシック" pitchFamily="49" charset="-128"/>
            </a:endParaRPr>
          </a:p>
        </p:txBody>
      </p:sp>
      <p:sp>
        <p:nvSpPr>
          <p:cNvPr id="30" name="テキスト ボックス 42"/>
          <p:cNvSpPr txBox="1">
            <a:spLocks noChangeArrowheads="1"/>
          </p:cNvSpPr>
          <p:nvPr/>
        </p:nvSpPr>
        <p:spPr bwMode="auto">
          <a:xfrm>
            <a:off x="6589033" y="2865069"/>
            <a:ext cx="866023" cy="276999"/>
          </a:xfrm>
          <a:prstGeom prst="rect">
            <a:avLst/>
          </a:prstGeom>
          <a:noFill/>
          <a:ln w="1587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200" dirty="0" smtClean="0">
                <a:latin typeface="ＭＳ ゴシック" pitchFamily="49" charset="-128"/>
                <a:ea typeface="ＭＳ ゴシック" pitchFamily="49" charset="-128"/>
              </a:rPr>
              <a:t>（変更）</a:t>
            </a:r>
            <a:endParaRPr lang="en-US" altLang="ja-JP" sz="1200" dirty="0" smtClean="0">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03751" y="676764"/>
            <a:ext cx="4071385" cy="5780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直線コネクタ 2"/>
          <p:cNvCxnSpPr>
            <a:stCxn id="3080" idx="3"/>
          </p:cNvCxnSpPr>
          <p:nvPr/>
        </p:nvCxnSpPr>
        <p:spPr>
          <a:xfrm>
            <a:off x="2334068" y="748735"/>
            <a:ext cx="429920" cy="1315199"/>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3077" name="テキスト ボックス 7"/>
          <p:cNvSpPr txBox="1">
            <a:spLocks noChangeArrowheads="1"/>
          </p:cNvSpPr>
          <p:nvPr/>
        </p:nvSpPr>
        <p:spPr bwMode="auto">
          <a:xfrm>
            <a:off x="6700153" y="550268"/>
            <a:ext cx="2413000" cy="2108269"/>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⑬１</a:t>
            </a:r>
            <a:r>
              <a:rPr lang="en-US" altLang="ja-JP" sz="1000" b="1" dirty="0" smtClean="0">
                <a:latin typeface="ＭＳ ゴシック" pitchFamily="49" charset="-128"/>
                <a:ea typeface="ＭＳ ゴシック" pitchFamily="49" charset="-128"/>
              </a:rPr>
              <a:t>(3)</a:t>
            </a:r>
            <a:r>
              <a:rPr lang="ja-JP" altLang="en-US" sz="1000" b="1" dirty="0" smtClean="0">
                <a:latin typeface="ＭＳ ゴシック" pitchFamily="49" charset="-128"/>
                <a:ea typeface="ＭＳ ゴシック" pitchFamily="49" charset="-128"/>
              </a:rPr>
              <a:t>欄　検査成績</a:t>
            </a:r>
            <a:endParaRPr lang="en-US" altLang="ja-JP" sz="1000" b="1" dirty="0" smtClean="0">
              <a:latin typeface="ＭＳ ゴシック" pitchFamily="49" charset="-128"/>
              <a:ea typeface="ＭＳ ゴシック" pitchFamily="49" charset="-128"/>
            </a:endParaRPr>
          </a:p>
          <a:p>
            <a:pPr eaLnBrk="1" hangingPunct="1">
              <a:defRPr/>
            </a:pPr>
            <a:r>
              <a:rPr lang="ja-JP" altLang="en-US" sz="1000" dirty="0">
                <a:latin typeface="ＭＳ ゴシック" pitchFamily="49" charset="-128"/>
                <a:ea typeface="ＭＳ ゴシック" pitchFamily="49" charset="-128"/>
              </a:rPr>
              <a:t>過去６カ月における２回以上の検査成績をそれぞれ記入してください。</a:t>
            </a:r>
          </a:p>
          <a:p>
            <a:pPr eaLnBrk="1" hangingPunct="1">
              <a:defRPr/>
            </a:pPr>
            <a:endParaRPr lang="en-US" altLang="ja-JP" sz="1000" dirty="0" smtClean="0">
              <a:latin typeface="ＭＳ ゴシック" pitchFamily="49" charset="-128"/>
              <a:ea typeface="ＭＳ ゴシック" pitchFamily="49" charset="-128"/>
            </a:endParaRPr>
          </a:p>
          <a:p>
            <a:pPr eaLnBrk="1" hangingPunct="1">
              <a:defRPr/>
            </a:pPr>
            <a:r>
              <a:rPr lang="ja-JP" altLang="en-US" sz="900" dirty="0" smtClean="0">
                <a:latin typeface="ＭＳ ゴシック" pitchFamily="49" charset="-128"/>
                <a:ea typeface="ＭＳ ゴシック" pitchFamily="49" charset="-128"/>
              </a:rPr>
              <a:t>　●「</a:t>
            </a:r>
            <a:r>
              <a:rPr lang="ja-JP" altLang="en-US" sz="900" dirty="0">
                <a:latin typeface="ＭＳ ゴシック" pitchFamily="49" charset="-128"/>
                <a:ea typeface="ＭＳ ゴシック" pitchFamily="49" charset="-128"/>
              </a:rPr>
              <a:t>血清アルブミン」については</a:t>
            </a:r>
            <a:r>
              <a:rPr lang="ja-JP" altLang="en-US" sz="900" dirty="0" smtClean="0">
                <a:latin typeface="ＭＳ ゴシック" pitchFamily="49" charset="-128"/>
                <a:ea typeface="ＭＳ ゴシック" pitchFamily="49" charset="-128"/>
              </a:rPr>
              <a:t>、ＢＣ</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a:latin typeface="ＭＳ ゴシック" pitchFamily="49" charset="-128"/>
                <a:ea typeface="ＭＳ ゴシック" pitchFamily="49" charset="-128"/>
              </a:rPr>
              <a:t>　</a:t>
            </a:r>
            <a:r>
              <a:rPr lang="ja-JP" altLang="en-US" sz="900" dirty="0" smtClean="0">
                <a:latin typeface="ＭＳ ゴシック" pitchFamily="49" charset="-128"/>
                <a:ea typeface="ＭＳ ゴシック" pitchFamily="49" charset="-128"/>
              </a:rPr>
              <a:t>　Ｇ法</a:t>
            </a:r>
            <a:r>
              <a:rPr lang="ja-JP" altLang="en-US" sz="900" dirty="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ＢＣＰ法または</a:t>
            </a:r>
            <a:r>
              <a:rPr lang="ja-JP" altLang="en-US" sz="900" dirty="0">
                <a:latin typeface="ＭＳ ゴシック" pitchFamily="49" charset="-128"/>
                <a:ea typeface="ＭＳ ゴシック" pitchFamily="49" charset="-128"/>
              </a:rPr>
              <a:t>改良型</a:t>
            </a:r>
            <a:r>
              <a:rPr lang="ja-JP" altLang="en-US" sz="900" dirty="0" smtClean="0">
                <a:latin typeface="ＭＳ ゴシック" pitchFamily="49" charset="-128"/>
                <a:ea typeface="ＭＳ ゴシック" pitchFamily="49" charset="-128"/>
              </a:rPr>
              <a:t>ＢＣＰ法</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smtClean="0">
                <a:latin typeface="ＭＳ ゴシック" pitchFamily="49" charset="-128"/>
                <a:ea typeface="ＭＳ ゴシック" pitchFamily="49" charset="-128"/>
              </a:rPr>
              <a:t>　　のいずれかを○で囲んでください。</a:t>
            </a:r>
            <a:endParaRPr lang="ja-JP" altLang="en-US" sz="900" dirty="0">
              <a:latin typeface="ＭＳ ゴシック" pitchFamily="49" charset="-128"/>
              <a:ea typeface="ＭＳ ゴシック" pitchFamily="49" charset="-128"/>
            </a:endParaRPr>
          </a:p>
          <a:p>
            <a:pPr eaLnBrk="1" hangingPunct="1">
              <a:defRPr/>
            </a:pPr>
            <a:r>
              <a:rPr lang="ja-JP" altLang="en-US" sz="900" dirty="0" smtClean="0">
                <a:latin typeface="ＭＳ ゴシック" pitchFamily="49" charset="-128"/>
                <a:ea typeface="ＭＳ ゴシック" pitchFamily="49" charset="-128"/>
              </a:rPr>
              <a:t>　●アルコール性</a:t>
            </a:r>
            <a:r>
              <a:rPr lang="ja-JP" altLang="en-US" sz="900" dirty="0">
                <a:latin typeface="ＭＳ ゴシック" pitchFamily="49" charset="-128"/>
                <a:ea typeface="ＭＳ ゴシック" pitchFamily="49" charset="-128"/>
              </a:rPr>
              <a:t>肝硬変の場合は、⑬の</a:t>
            </a:r>
            <a:r>
              <a:rPr lang="ja-JP" altLang="en-US" sz="900" dirty="0" smtClean="0">
                <a:latin typeface="ＭＳ ゴシック" pitchFamily="49" charset="-128"/>
                <a:ea typeface="ＭＳ ゴシック" pitchFamily="49" charset="-128"/>
              </a:rPr>
              <a:t>欄</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a:latin typeface="ＭＳ ゴシック" pitchFamily="49" charset="-128"/>
                <a:ea typeface="ＭＳ ゴシック" pitchFamily="49" charset="-128"/>
              </a:rPr>
              <a:t>　</a:t>
            </a:r>
            <a:r>
              <a:rPr lang="ja-JP" altLang="en-US" sz="900" dirty="0" smtClean="0">
                <a:latin typeface="ＭＳ ゴシック" pitchFamily="49" charset="-128"/>
                <a:ea typeface="ＭＳ ゴシック" pitchFamily="49" charset="-128"/>
              </a:rPr>
              <a:t>　の</a:t>
            </a:r>
            <a:r>
              <a:rPr lang="en-US" altLang="ja-JP"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１</a:t>
            </a:r>
            <a:r>
              <a:rPr lang="ja-JP" altLang="en-US" sz="900" dirty="0">
                <a:latin typeface="ＭＳ ゴシック" pitchFamily="49" charset="-128"/>
                <a:ea typeface="ＭＳ ゴシック" pitchFamily="49" charset="-128"/>
              </a:rPr>
              <a:t>　臨床</a:t>
            </a:r>
            <a:r>
              <a:rPr lang="ja-JP" altLang="en-US" sz="900" dirty="0" smtClean="0">
                <a:latin typeface="ＭＳ ゴシック" pitchFamily="49" charset="-128"/>
                <a:ea typeface="ＭＳ ゴシック" pitchFamily="49" charset="-128"/>
              </a:rPr>
              <a:t>所見</a:t>
            </a:r>
            <a:r>
              <a:rPr lang="en-US" altLang="ja-JP"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の</a:t>
            </a:r>
            <a:r>
              <a:rPr lang="en-US" altLang="ja-JP" sz="900" dirty="0">
                <a:latin typeface="ＭＳ ゴシック" pitchFamily="49" charset="-128"/>
                <a:ea typeface="ＭＳ ゴシック" pitchFamily="49" charset="-128"/>
              </a:rPr>
              <a:t>(3)</a:t>
            </a:r>
            <a:r>
              <a:rPr lang="ja-JP" altLang="en-US" sz="900" dirty="0">
                <a:latin typeface="ＭＳ ゴシック" pitchFamily="49" charset="-128"/>
                <a:ea typeface="ＭＳ ゴシック" pitchFamily="49" charset="-128"/>
              </a:rPr>
              <a:t>検査</a:t>
            </a:r>
            <a:r>
              <a:rPr lang="ja-JP" altLang="en-US" sz="900" dirty="0" smtClean="0">
                <a:latin typeface="ＭＳ ゴシック" pitchFamily="49" charset="-128"/>
                <a:ea typeface="ＭＳ ゴシック" pitchFamily="49" charset="-128"/>
              </a:rPr>
              <a:t>成績の</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smtClean="0">
                <a:latin typeface="ＭＳ ゴシック" pitchFamily="49" charset="-128"/>
                <a:ea typeface="ＭＳ ゴシック" pitchFamily="49" charset="-128"/>
              </a:rPr>
              <a:t>　　</a:t>
            </a:r>
            <a:r>
              <a:rPr lang="en-US" altLang="ja-JP" sz="900" dirty="0" smtClean="0">
                <a:latin typeface="ＭＳ ゴシック" pitchFamily="49" charset="-128"/>
                <a:ea typeface="ＭＳ ゴシック" pitchFamily="49" charset="-128"/>
              </a:rPr>
              <a:t>｢180</a:t>
            </a:r>
            <a:r>
              <a:rPr lang="ja-JP" altLang="en-US" sz="900" dirty="0" smtClean="0">
                <a:latin typeface="ＭＳ ゴシック" pitchFamily="49" charset="-128"/>
                <a:ea typeface="ＭＳ ゴシック" pitchFamily="49" charset="-128"/>
              </a:rPr>
              <a:t>日以上アルコールを摂取していな</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a:latin typeface="ＭＳ ゴシック" pitchFamily="49" charset="-128"/>
                <a:ea typeface="ＭＳ ゴシック" pitchFamily="49" charset="-128"/>
              </a:rPr>
              <a:t>　</a:t>
            </a:r>
            <a:r>
              <a:rPr lang="ja-JP" altLang="en-US" sz="900" dirty="0" smtClean="0">
                <a:latin typeface="ＭＳ ゴシック" pitchFamily="49" charset="-128"/>
                <a:ea typeface="ＭＳ ゴシック" pitchFamily="49" charset="-128"/>
              </a:rPr>
              <a:t>　い。</a:t>
            </a:r>
            <a:r>
              <a:rPr lang="en-US" altLang="ja-JP"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と</a:t>
            </a:r>
            <a:r>
              <a:rPr lang="en-US" altLang="ja-JP"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継続して必要な治療を実施し</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smtClean="0">
                <a:latin typeface="ＭＳ ゴシック" pitchFamily="49" charset="-128"/>
                <a:ea typeface="ＭＳ ゴシック" pitchFamily="49" charset="-128"/>
              </a:rPr>
              <a:t>　　ている。</a:t>
            </a:r>
            <a:r>
              <a:rPr lang="en-US" altLang="ja-JP"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の○または</a:t>
            </a:r>
            <a:r>
              <a:rPr lang="en-US" altLang="ja-JP" sz="900" dirty="0" smtClean="0">
                <a:latin typeface="ＭＳ ゴシック" pitchFamily="49" charset="-128"/>
                <a:ea typeface="ＭＳ ゴシック" pitchFamily="49" charset="-128"/>
              </a:rPr>
              <a:t>×</a:t>
            </a:r>
            <a:r>
              <a:rPr lang="ja-JP" altLang="en-US" sz="900" dirty="0" smtClean="0">
                <a:latin typeface="ＭＳ ゴシック" pitchFamily="49" charset="-128"/>
                <a:ea typeface="ＭＳ ゴシック" pitchFamily="49" charset="-128"/>
              </a:rPr>
              <a:t>のいずれかを検</a:t>
            </a:r>
            <a:endParaRPr lang="en-US" altLang="ja-JP" sz="900" dirty="0" smtClean="0">
              <a:latin typeface="ＭＳ ゴシック" pitchFamily="49" charset="-128"/>
              <a:ea typeface="ＭＳ ゴシック" pitchFamily="49" charset="-128"/>
            </a:endParaRPr>
          </a:p>
          <a:p>
            <a:pPr eaLnBrk="1" hangingPunct="1">
              <a:defRPr/>
            </a:pPr>
            <a:r>
              <a:rPr lang="ja-JP" altLang="en-US" sz="900" dirty="0" smtClean="0">
                <a:latin typeface="ＭＳ ゴシック" pitchFamily="49" charset="-128"/>
                <a:ea typeface="ＭＳ ゴシック" pitchFamily="49" charset="-128"/>
              </a:rPr>
              <a:t>　　査日ごとに○で囲んでください。</a:t>
            </a:r>
          </a:p>
          <a:p>
            <a:pPr eaLnBrk="1" hangingPunct="1">
              <a:defRPr/>
            </a:pPr>
            <a:endParaRPr lang="en-US" altLang="ja-JP" sz="1000" dirty="0" smtClean="0">
              <a:latin typeface="ＭＳ ゴシック" pitchFamily="49" charset="-128"/>
              <a:ea typeface="ＭＳ ゴシック" pitchFamily="49" charset="-128"/>
            </a:endParaRPr>
          </a:p>
        </p:txBody>
      </p:sp>
      <p:sp>
        <p:nvSpPr>
          <p:cNvPr id="3078" name="テキスト ボックス 9"/>
          <p:cNvSpPr txBox="1">
            <a:spLocks noChangeArrowheads="1"/>
          </p:cNvSpPr>
          <p:nvPr/>
        </p:nvSpPr>
        <p:spPr bwMode="auto">
          <a:xfrm>
            <a:off x="6687453" y="2929438"/>
            <a:ext cx="2413000" cy="1015663"/>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⑬８</a:t>
            </a:r>
            <a:r>
              <a:rPr lang="en-US" altLang="ja-JP" sz="1000" b="1" dirty="0" smtClean="0">
                <a:latin typeface="ＭＳ ゴシック" pitchFamily="49" charset="-128"/>
                <a:ea typeface="ＭＳ ゴシック" pitchFamily="49" charset="-128"/>
              </a:rPr>
              <a:t>(1)</a:t>
            </a:r>
            <a:r>
              <a:rPr lang="ja-JP" altLang="en-US" sz="1000" b="1" dirty="0" smtClean="0">
                <a:latin typeface="ＭＳ ゴシック" pitchFamily="49" charset="-128"/>
                <a:ea typeface="ＭＳ ゴシック" pitchFamily="49" charset="-128"/>
              </a:rPr>
              <a:t>欄　</a:t>
            </a:r>
            <a:r>
              <a:rPr lang="ja-JP" altLang="en-US" sz="1000" b="1" dirty="0">
                <a:latin typeface="ＭＳ ゴシック" pitchFamily="49" charset="-128"/>
                <a:ea typeface="ＭＳ ゴシック" pitchFamily="49" charset="-128"/>
              </a:rPr>
              <a:t>肝移植</a:t>
            </a:r>
            <a:endParaRPr lang="en-US" altLang="ja-JP" sz="1000" b="1" dirty="0" smtClean="0">
              <a:latin typeface="ＭＳ ゴシック" pitchFamily="49" charset="-128"/>
              <a:ea typeface="ＭＳ ゴシック" pitchFamily="49" charset="-128"/>
            </a:endParaRPr>
          </a:p>
          <a:p>
            <a:pPr eaLnBrk="1" hangingPunct="1">
              <a:defRPr/>
            </a:pPr>
            <a:r>
              <a:rPr lang="ja-JP" altLang="en-US" sz="1000" dirty="0" smtClean="0">
                <a:latin typeface="Calibri" pitchFamily="34" charset="0"/>
              </a:rPr>
              <a:t>移植を受けたものは、術後の症状、治療経過、検査成績を</a:t>
            </a:r>
            <a:r>
              <a:rPr lang="en-US" altLang="ja-JP" sz="1000" dirty="0" smtClean="0">
                <a:latin typeface="Calibri" pitchFamily="34" charset="0"/>
              </a:rPr>
              <a:t>｢</a:t>
            </a:r>
            <a:r>
              <a:rPr lang="ja-JP" altLang="en-US" sz="1000" dirty="0" smtClean="0">
                <a:latin typeface="Calibri" pitchFamily="34" charset="0"/>
              </a:rPr>
              <a:t>経過」に具体的に記入してください。</a:t>
            </a:r>
            <a:endParaRPr lang="en-US" altLang="ja-JP" sz="1000" dirty="0" smtClean="0">
              <a:latin typeface="Calibri" pitchFamily="34" charset="0"/>
            </a:endParaRPr>
          </a:p>
          <a:p>
            <a:pPr eaLnBrk="1" hangingPunct="1">
              <a:defRPr/>
            </a:pPr>
            <a:r>
              <a:rPr lang="ja-JP" altLang="en-US" sz="1000" dirty="0">
                <a:latin typeface="Calibri" pitchFamily="34" charset="0"/>
              </a:rPr>
              <a:t>また</a:t>
            </a:r>
            <a:r>
              <a:rPr lang="ja-JP" altLang="en-US" sz="1000" dirty="0" smtClean="0">
                <a:latin typeface="Calibri" pitchFamily="34" charset="0"/>
              </a:rPr>
              <a:t>、肝移植後の予後についても、「⑰予後」欄に</a:t>
            </a:r>
            <a:r>
              <a:rPr lang="ja-JP" altLang="en-US" sz="1000" dirty="0">
                <a:latin typeface="Calibri" pitchFamily="34" charset="0"/>
              </a:rPr>
              <a:t>記入してください。</a:t>
            </a:r>
            <a:endParaRPr lang="en-US" altLang="ja-JP" sz="1000" dirty="0" smtClean="0">
              <a:latin typeface="Calibri" pitchFamily="34" charset="0"/>
            </a:endParaRPr>
          </a:p>
        </p:txBody>
      </p:sp>
      <p:cxnSp>
        <p:nvCxnSpPr>
          <p:cNvPr id="11" name="直線コネクタ 10"/>
          <p:cNvCxnSpPr>
            <a:endCxn id="3078" idx="1"/>
          </p:cNvCxnSpPr>
          <p:nvPr/>
        </p:nvCxnSpPr>
        <p:spPr>
          <a:xfrm>
            <a:off x="6012160" y="3328880"/>
            <a:ext cx="675293" cy="108390"/>
          </a:xfrm>
          <a:prstGeom prst="line">
            <a:avLst/>
          </a:prstGeom>
          <a:ln w="15875">
            <a:solidFill>
              <a:schemeClr val="tx2">
                <a:lumMod val="60000"/>
                <a:lumOff val="40000"/>
              </a:schemeClr>
            </a:solidFill>
            <a:headEnd type="triangle"/>
            <a:tailEnd type="oval"/>
          </a:ln>
        </p:spPr>
        <p:style>
          <a:lnRef idx="1">
            <a:schemeClr val="accent1"/>
          </a:lnRef>
          <a:fillRef idx="0">
            <a:schemeClr val="accent1"/>
          </a:fillRef>
          <a:effectRef idx="0">
            <a:schemeClr val="accent1"/>
          </a:effectRef>
          <a:fontRef idx="minor">
            <a:schemeClr val="tx1"/>
          </a:fontRef>
        </p:style>
      </p:cxnSp>
      <p:sp>
        <p:nvSpPr>
          <p:cNvPr id="3080" name="テキスト ボックス 17"/>
          <p:cNvSpPr txBox="1">
            <a:spLocks noChangeArrowheads="1"/>
          </p:cNvSpPr>
          <p:nvPr/>
        </p:nvSpPr>
        <p:spPr bwMode="auto">
          <a:xfrm>
            <a:off x="13143" y="548680"/>
            <a:ext cx="2320925" cy="400110"/>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228600" indent="-2286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⑬２欄　</a:t>
            </a:r>
            <a:r>
              <a:rPr lang="en-US" altLang="ja-JP" sz="1000" b="1" dirty="0" smtClean="0">
                <a:latin typeface="ＭＳ ゴシック" pitchFamily="49" charset="-128"/>
                <a:ea typeface="ＭＳ ゴシック" pitchFamily="49" charset="-128"/>
              </a:rPr>
              <a:t>Child-Pugh</a:t>
            </a:r>
            <a:r>
              <a:rPr lang="ja-JP" altLang="en-US" sz="1000" b="1" dirty="0" smtClean="0">
                <a:latin typeface="ＭＳ ゴシック" pitchFamily="49" charset="-128"/>
                <a:ea typeface="ＭＳ ゴシック" pitchFamily="49" charset="-128"/>
              </a:rPr>
              <a:t>による</a:t>
            </a:r>
            <a:r>
              <a:rPr lang="en-US" altLang="ja-JP" sz="1000" b="1" dirty="0" smtClean="0">
                <a:latin typeface="ＭＳ ゴシック" pitchFamily="49" charset="-128"/>
                <a:ea typeface="ＭＳ ゴシック" pitchFamily="49" charset="-128"/>
              </a:rPr>
              <a:t>grade</a:t>
            </a:r>
          </a:p>
          <a:p>
            <a:pPr eaLnBrk="1" hangingPunct="1">
              <a:defRPr/>
            </a:pPr>
            <a:r>
              <a:rPr lang="ja-JP" altLang="en-US" sz="1000" dirty="0" smtClean="0">
                <a:latin typeface="ＭＳ ゴシック" pitchFamily="49" charset="-128"/>
                <a:ea typeface="ＭＳ ゴシック" pitchFamily="49" charset="-128"/>
              </a:rPr>
              <a:t>該当する点数を○で囲んでください。</a:t>
            </a:r>
            <a:endParaRPr lang="ja-JP" altLang="en-US" sz="1000" dirty="0">
              <a:latin typeface="ＭＳ ゴシック" pitchFamily="49" charset="-128"/>
              <a:ea typeface="ＭＳ ゴシック" pitchFamily="49" charset="-128"/>
            </a:endParaRPr>
          </a:p>
        </p:txBody>
      </p:sp>
      <p:sp>
        <p:nvSpPr>
          <p:cNvPr id="3081" name="テキスト ボックス 18"/>
          <p:cNvSpPr txBox="1">
            <a:spLocks noChangeArrowheads="1"/>
          </p:cNvSpPr>
          <p:nvPr/>
        </p:nvSpPr>
        <p:spPr bwMode="auto">
          <a:xfrm>
            <a:off x="20952" y="2929438"/>
            <a:ext cx="2320925" cy="1169551"/>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228600" indent="-2286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⑬７欄　治療の内容</a:t>
            </a:r>
            <a:endParaRPr lang="en-US" altLang="ja-JP" sz="1000" b="1" dirty="0">
              <a:latin typeface="ＭＳ ゴシック" pitchFamily="49" charset="-128"/>
              <a:ea typeface="ＭＳ ゴシック" pitchFamily="49" charset="-128"/>
            </a:endParaRPr>
          </a:p>
          <a:p>
            <a:pPr marL="0" eaLnBrk="1" hangingPunct="1">
              <a:defRPr/>
            </a:pPr>
            <a:r>
              <a:rPr lang="ja-JP" altLang="en-US" sz="1000" dirty="0" smtClean="0">
                <a:latin typeface="ＭＳ ゴシック" pitchFamily="49" charset="-128"/>
                <a:ea typeface="ＭＳ ゴシック" pitchFamily="49" charset="-128"/>
              </a:rPr>
              <a:t>現症</a:t>
            </a:r>
            <a:r>
              <a:rPr lang="ja-JP" altLang="en-US" sz="1000" dirty="0">
                <a:latin typeface="ＭＳ ゴシック" pitchFamily="49" charset="-128"/>
                <a:ea typeface="ＭＳ ゴシック" pitchFamily="49" charset="-128"/>
              </a:rPr>
              <a:t>日時点の内容</a:t>
            </a:r>
            <a:r>
              <a:rPr lang="ja-JP" altLang="en-US" sz="1000" dirty="0" smtClean="0">
                <a:latin typeface="ＭＳ ゴシック" pitchFamily="49" charset="-128"/>
                <a:ea typeface="ＭＳ ゴシック" pitchFamily="49" charset="-128"/>
              </a:rPr>
              <a:t>を記入</a:t>
            </a:r>
            <a:r>
              <a:rPr lang="ja-JP" altLang="en-US" sz="1000" dirty="0">
                <a:latin typeface="ＭＳ ゴシック" pitchFamily="49" charset="-128"/>
                <a:ea typeface="ＭＳ ゴシック" pitchFamily="49" charset="-128"/>
              </a:rPr>
              <a:t>してください</a:t>
            </a:r>
            <a:r>
              <a:rPr lang="ja-JP" altLang="en-US" sz="1000" dirty="0" smtClean="0">
                <a:latin typeface="ＭＳ ゴシック" pitchFamily="49" charset="-128"/>
                <a:ea typeface="ＭＳ ゴシック" pitchFamily="49" charset="-128"/>
              </a:rPr>
              <a:t>。</a:t>
            </a:r>
            <a:endParaRPr lang="en-US" altLang="ja-JP" sz="1000" dirty="0" smtClean="0">
              <a:latin typeface="ＭＳ ゴシック" pitchFamily="49" charset="-128"/>
              <a:ea typeface="ＭＳ ゴシック" pitchFamily="49" charset="-128"/>
            </a:endParaRPr>
          </a:p>
          <a:p>
            <a:pPr marL="0" eaLnBrk="1" hangingPunct="1">
              <a:defRPr/>
            </a:pPr>
            <a:r>
              <a:rPr lang="ja-JP" altLang="en-US" sz="1000" dirty="0" smtClean="0">
                <a:latin typeface="ＭＳ ゴシック" pitchFamily="49" charset="-128"/>
                <a:ea typeface="ＭＳ ゴシック" pitchFamily="49" charset="-128"/>
              </a:rPr>
              <a:t>また、</a:t>
            </a:r>
            <a:r>
              <a:rPr lang="en-US" altLang="ja-JP" sz="1000" dirty="0" smtClean="0">
                <a:latin typeface="ＭＳ ゴシック" pitchFamily="49" charset="-128"/>
                <a:ea typeface="ＭＳ ゴシック" pitchFamily="49" charset="-128"/>
              </a:rPr>
              <a:t>｢</a:t>
            </a:r>
            <a:r>
              <a:rPr lang="ja-JP" altLang="en-US" sz="1000" dirty="0" smtClean="0">
                <a:latin typeface="ＭＳ ゴシック" pitchFamily="49" charset="-128"/>
                <a:ea typeface="ＭＳ ゴシック" pitchFamily="49" charset="-128"/>
              </a:rPr>
              <a:t>具体的内容</a:t>
            </a:r>
            <a:r>
              <a:rPr lang="en-US" altLang="ja-JP" sz="1000" dirty="0" smtClean="0">
                <a:latin typeface="ＭＳ ゴシック" pitchFamily="49" charset="-128"/>
                <a:ea typeface="ＭＳ ゴシック" pitchFamily="49" charset="-128"/>
              </a:rPr>
              <a:t>｣</a:t>
            </a:r>
            <a:r>
              <a:rPr lang="ja-JP" altLang="en-US" sz="1000" dirty="0" smtClean="0">
                <a:latin typeface="ＭＳ ゴシック" pitchFamily="49" charset="-128"/>
                <a:ea typeface="ＭＳ ゴシック" pitchFamily="49" charset="-128"/>
              </a:rPr>
              <a:t>については</a:t>
            </a:r>
            <a:r>
              <a:rPr lang="ja-JP" altLang="en-US" sz="1000" dirty="0">
                <a:latin typeface="ＭＳ ゴシック" pitchFamily="49" charset="-128"/>
                <a:ea typeface="ＭＳ ゴシック" pitchFamily="49" charset="-128"/>
              </a:rPr>
              <a:t>、</a:t>
            </a:r>
            <a:r>
              <a:rPr lang="en-US" altLang="ja-JP" sz="1000" dirty="0">
                <a:latin typeface="ＭＳ ゴシック" pitchFamily="49" charset="-128"/>
                <a:ea typeface="ＭＳ ゴシック" pitchFamily="49" charset="-128"/>
              </a:rPr>
              <a:t>(1)</a:t>
            </a:r>
            <a:r>
              <a:rPr lang="ja-JP" altLang="en-US" sz="1000" dirty="0">
                <a:latin typeface="ＭＳ ゴシック" pitchFamily="49" charset="-128"/>
                <a:ea typeface="ＭＳ ゴシック" pitchFamily="49" charset="-128"/>
              </a:rPr>
              <a:t>～</a:t>
            </a:r>
            <a:r>
              <a:rPr lang="en-US" altLang="ja-JP" sz="1000" dirty="0">
                <a:latin typeface="ＭＳ ゴシック" pitchFamily="49" charset="-128"/>
                <a:ea typeface="ＭＳ ゴシック" pitchFamily="49" charset="-128"/>
              </a:rPr>
              <a:t>(6</a:t>
            </a:r>
            <a:r>
              <a:rPr lang="en-US" altLang="ja-JP" sz="1000" dirty="0" smtClean="0">
                <a:latin typeface="ＭＳ ゴシック" pitchFamily="49" charset="-128"/>
                <a:ea typeface="ＭＳ ゴシック" pitchFamily="49" charset="-128"/>
              </a:rPr>
              <a:t>)</a:t>
            </a:r>
            <a:r>
              <a:rPr lang="ja-JP" altLang="en-US" sz="1000" dirty="0" smtClean="0">
                <a:latin typeface="ＭＳ ゴシック" pitchFamily="49" charset="-128"/>
                <a:ea typeface="ＭＳ ゴシック" pitchFamily="49" charset="-128"/>
              </a:rPr>
              <a:t>の治療がある場合は、必要に応じて薬品名や</a:t>
            </a:r>
            <a:r>
              <a:rPr lang="en-US" altLang="ja-JP" sz="1000" dirty="0" smtClean="0">
                <a:latin typeface="ＭＳ ゴシック" pitchFamily="49" charset="-128"/>
                <a:ea typeface="ＭＳ ゴシック" pitchFamily="49" charset="-128"/>
              </a:rPr>
              <a:t>｢(</a:t>
            </a:r>
            <a:r>
              <a:rPr lang="en-US" altLang="ja-JP" sz="1000" dirty="0">
                <a:latin typeface="ＭＳ ゴシック" pitchFamily="49" charset="-128"/>
                <a:ea typeface="ＭＳ ゴシック" pitchFamily="49" charset="-128"/>
              </a:rPr>
              <a:t>6</a:t>
            </a:r>
            <a:r>
              <a:rPr lang="en-US" altLang="ja-JP" sz="1000" dirty="0" smtClean="0">
                <a:latin typeface="ＭＳ ゴシック" pitchFamily="49" charset="-128"/>
                <a:ea typeface="ＭＳ ゴシック" pitchFamily="49" charset="-128"/>
              </a:rPr>
              <a:t>)</a:t>
            </a:r>
            <a:r>
              <a:rPr lang="ja-JP" altLang="en-US" sz="1000" dirty="0" smtClean="0">
                <a:latin typeface="ＭＳ ゴシック" pitchFamily="49" charset="-128"/>
                <a:ea typeface="ＭＳ ゴシック" pitchFamily="49" charset="-128"/>
              </a:rPr>
              <a:t>その他</a:t>
            </a:r>
            <a:r>
              <a:rPr lang="en-US" altLang="ja-JP" sz="1000" dirty="0" smtClean="0">
                <a:latin typeface="ＭＳ ゴシック" pitchFamily="49" charset="-128"/>
                <a:ea typeface="ＭＳ ゴシック" pitchFamily="49" charset="-128"/>
              </a:rPr>
              <a:t>｣</a:t>
            </a:r>
            <a:r>
              <a:rPr lang="ja-JP" altLang="en-US" sz="1000" dirty="0" smtClean="0">
                <a:latin typeface="ＭＳ ゴシック" pitchFamily="49" charset="-128"/>
                <a:ea typeface="ＭＳ ゴシック" pitchFamily="49" charset="-128"/>
              </a:rPr>
              <a:t>の内容などを記入してください。</a:t>
            </a:r>
            <a:endParaRPr lang="ja-JP" altLang="en-US" sz="1000" dirty="0">
              <a:latin typeface="ＭＳ ゴシック" pitchFamily="49" charset="-128"/>
              <a:ea typeface="ＭＳ ゴシック" pitchFamily="49" charset="-128"/>
            </a:endParaRPr>
          </a:p>
        </p:txBody>
      </p:sp>
      <p:cxnSp>
        <p:nvCxnSpPr>
          <p:cNvPr id="21" name="直線コネクタ 20"/>
          <p:cNvCxnSpPr/>
          <p:nvPr/>
        </p:nvCxnSpPr>
        <p:spPr>
          <a:xfrm>
            <a:off x="2341877" y="3228759"/>
            <a:ext cx="346376" cy="100121"/>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3083" name="テキスト ボックス 22"/>
          <p:cNvSpPr txBox="1">
            <a:spLocks noChangeArrowheads="1"/>
          </p:cNvSpPr>
          <p:nvPr/>
        </p:nvSpPr>
        <p:spPr bwMode="auto">
          <a:xfrm>
            <a:off x="35496" y="5312241"/>
            <a:ext cx="2320925" cy="553998"/>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rIns="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⑰欄　予後</a:t>
            </a:r>
            <a:endParaRPr lang="en-US" altLang="ja-JP" sz="1000" b="1" dirty="0" smtClean="0">
              <a:latin typeface="ＭＳ ゴシック" pitchFamily="49" charset="-128"/>
              <a:ea typeface="ＭＳ ゴシック" pitchFamily="49" charset="-128"/>
            </a:endParaRPr>
          </a:p>
          <a:p>
            <a:pPr eaLnBrk="1" hangingPunct="1">
              <a:defRPr/>
            </a:pPr>
            <a:r>
              <a:rPr lang="ja-JP" altLang="en-US" sz="1000" dirty="0" smtClean="0">
                <a:latin typeface="ＭＳ ゴシック" pitchFamily="49" charset="-128"/>
                <a:ea typeface="ＭＳ ゴシック" pitchFamily="49" charset="-128"/>
              </a:rPr>
              <a:t>診断時に判断できない場合は、</a:t>
            </a:r>
            <a:r>
              <a:rPr lang="en-US" altLang="ja-JP" sz="1000" dirty="0" smtClean="0">
                <a:latin typeface="ＭＳ ゴシック" pitchFamily="49" charset="-128"/>
                <a:ea typeface="ＭＳ ゴシック" pitchFamily="49" charset="-128"/>
              </a:rPr>
              <a:t>｢</a:t>
            </a:r>
            <a:r>
              <a:rPr lang="ja-JP" altLang="en-US" sz="1000" dirty="0" smtClean="0">
                <a:latin typeface="ＭＳ ゴシック" pitchFamily="49" charset="-128"/>
                <a:ea typeface="ＭＳ ゴシック" pitchFamily="49" charset="-128"/>
              </a:rPr>
              <a:t>不詳</a:t>
            </a:r>
            <a:r>
              <a:rPr lang="en-US" altLang="ja-JP" sz="1000" dirty="0" smtClean="0">
                <a:latin typeface="ＭＳ ゴシック" pitchFamily="49" charset="-128"/>
                <a:ea typeface="ＭＳ ゴシック" pitchFamily="49" charset="-128"/>
              </a:rPr>
              <a:t>｣</a:t>
            </a:r>
            <a:r>
              <a:rPr lang="ja-JP" altLang="en-US" sz="1000" dirty="0" smtClean="0">
                <a:latin typeface="ＭＳ ゴシック" pitchFamily="49" charset="-128"/>
                <a:ea typeface="ＭＳ ゴシック" pitchFamily="49" charset="-128"/>
              </a:rPr>
              <a:t>と記入してください。</a:t>
            </a:r>
            <a:endParaRPr lang="en-US" altLang="ja-JP" sz="1000" dirty="0" smtClean="0">
              <a:latin typeface="ＭＳ ゴシック" pitchFamily="49" charset="-128"/>
              <a:ea typeface="ＭＳ ゴシック" pitchFamily="49" charset="-128"/>
            </a:endParaRPr>
          </a:p>
        </p:txBody>
      </p:sp>
      <p:cxnSp>
        <p:nvCxnSpPr>
          <p:cNvPr id="24" name="直線コネクタ 23"/>
          <p:cNvCxnSpPr>
            <a:endCxn id="3083" idx="3"/>
          </p:cNvCxnSpPr>
          <p:nvPr/>
        </p:nvCxnSpPr>
        <p:spPr>
          <a:xfrm flipH="1" flipV="1">
            <a:off x="2356421" y="5589240"/>
            <a:ext cx="1065378" cy="213193"/>
          </a:xfrm>
          <a:prstGeom prst="line">
            <a:avLst/>
          </a:prstGeom>
          <a:ln w="15875">
            <a:solidFill>
              <a:schemeClr val="tx2">
                <a:lumMod val="60000"/>
                <a:lumOff val="40000"/>
              </a:schemeClr>
            </a:solidFill>
            <a:headEnd type="triangle"/>
            <a:tailEnd type="oval"/>
          </a:ln>
        </p:spPr>
        <p:style>
          <a:lnRef idx="1">
            <a:schemeClr val="accent1"/>
          </a:lnRef>
          <a:fillRef idx="0">
            <a:schemeClr val="accent1"/>
          </a:fillRef>
          <a:effectRef idx="0">
            <a:schemeClr val="accent1"/>
          </a:effectRef>
          <a:fontRef idx="minor">
            <a:schemeClr val="tx1"/>
          </a:fontRef>
        </p:style>
      </p:cxnSp>
      <p:sp>
        <p:nvSpPr>
          <p:cNvPr id="3085" name="テキスト ボックス 24"/>
          <p:cNvSpPr txBox="1">
            <a:spLocks noChangeArrowheads="1"/>
          </p:cNvSpPr>
          <p:nvPr/>
        </p:nvSpPr>
        <p:spPr bwMode="auto">
          <a:xfrm>
            <a:off x="6700153" y="4244460"/>
            <a:ext cx="2413000" cy="553998"/>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Calibri" pitchFamily="34" charset="0"/>
              </a:rPr>
              <a:t>⑭４欄　合併症</a:t>
            </a:r>
            <a:endParaRPr lang="en-US" altLang="ja-JP" sz="1000" b="1" dirty="0" smtClean="0">
              <a:latin typeface="Calibri" pitchFamily="34" charset="0"/>
            </a:endParaRPr>
          </a:p>
          <a:p>
            <a:pPr eaLnBrk="1" hangingPunct="1">
              <a:defRPr/>
            </a:pPr>
            <a:r>
              <a:rPr lang="ja-JP" altLang="en-US" sz="1000" dirty="0">
                <a:latin typeface="Calibri" pitchFamily="34" charset="0"/>
              </a:rPr>
              <a:t>過去３か月間において病状を最もよく表している検査の所見を記入してください</a:t>
            </a:r>
            <a:r>
              <a:rPr lang="ja-JP" altLang="en-US" sz="1000" dirty="0" smtClean="0">
                <a:latin typeface="Calibri" pitchFamily="34" charset="0"/>
              </a:rPr>
              <a:t>。</a:t>
            </a:r>
            <a:endParaRPr lang="ja-JP" altLang="en-US" sz="1000" dirty="0">
              <a:latin typeface="Calibri" pitchFamily="34" charset="0"/>
            </a:endParaRPr>
          </a:p>
        </p:txBody>
      </p:sp>
      <p:cxnSp>
        <p:nvCxnSpPr>
          <p:cNvPr id="26" name="直線コネクタ 25"/>
          <p:cNvCxnSpPr>
            <a:endCxn id="3085" idx="1"/>
          </p:cNvCxnSpPr>
          <p:nvPr/>
        </p:nvCxnSpPr>
        <p:spPr>
          <a:xfrm>
            <a:off x="6058515" y="4521459"/>
            <a:ext cx="641638" cy="0"/>
          </a:xfrm>
          <a:prstGeom prst="line">
            <a:avLst/>
          </a:prstGeom>
          <a:ln w="15875">
            <a:solidFill>
              <a:schemeClr val="tx2">
                <a:lumMod val="60000"/>
                <a:lumOff val="40000"/>
              </a:schemeClr>
            </a:solidFill>
            <a:headEnd type="triangle"/>
            <a:tailEnd type="oval"/>
          </a:ln>
        </p:spPr>
        <p:style>
          <a:lnRef idx="1">
            <a:schemeClr val="accent1"/>
          </a:lnRef>
          <a:fillRef idx="0">
            <a:schemeClr val="accent1"/>
          </a:fillRef>
          <a:effectRef idx="0">
            <a:schemeClr val="accent1"/>
          </a:effectRef>
          <a:fontRef idx="minor">
            <a:schemeClr val="tx1"/>
          </a:fontRef>
        </p:style>
      </p:cxnSp>
      <p:sp>
        <p:nvSpPr>
          <p:cNvPr id="3087" name="テキスト ボックス 14"/>
          <p:cNvSpPr txBox="1">
            <a:spLocks noChangeArrowheads="1"/>
          </p:cNvSpPr>
          <p:nvPr/>
        </p:nvSpPr>
        <p:spPr bwMode="auto">
          <a:xfrm>
            <a:off x="6693238" y="4940659"/>
            <a:ext cx="2400300" cy="861774"/>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Calibri" pitchFamily="34" charset="0"/>
              </a:rPr>
              <a:t>⑯欄　現症時の日常生活活動能力及び</a:t>
            </a:r>
            <a:endParaRPr lang="en-US" altLang="ja-JP" sz="1000" b="1" dirty="0" smtClean="0">
              <a:latin typeface="Calibri" pitchFamily="34" charset="0"/>
            </a:endParaRPr>
          </a:p>
          <a:p>
            <a:pPr eaLnBrk="1" hangingPunct="1">
              <a:defRPr/>
            </a:pPr>
            <a:r>
              <a:rPr lang="ja-JP" altLang="en-US" sz="1000" b="1" dirty="0">
                <a:latin typeface="Calibri" pitchFamily="34" charset="0"/>
              </a:rPr>
              <a:t>　</a:t>
            </a:r>
            <a:r>
              <a:rPr lang="ja-JP" altLang="en-US" sz="1000" b="1" dirty="0" smtClean="0">
                <a:latin typeface="Calibri" pitchFamily="34" charset="0"/>
              </a:rPr>
              <a:t>　　　労働能力</a:t>
            </a:r>
            <a:endParaRPr lang="en-US" altLang="ja-JP" sz="1000" b="1" dirty="0" smtClean="0">
              <a:latin typeface="Calibri" pitchFamily="34" charset="0"/>
            </a:endParaRPr>
          </a:p>
          <a:p>
            <a:pPr eaLnBrk="1" hangingPunct="1">
              <a:defRPr/>
            </a:pPr>
            <a:r>
              <a:rPr lang="ja-JP" altLang="en-US" sz="1000" dirty="0" smtClean="0">
                <a:latin typeface="Calibri" pitchFamily="34" charset="0"/>
              </a:rPr>
              <a:t>現症時の日常生活活動能力について</a:t>
            </a:r>
            <a:r>
              <a:rPr lang="ja-JP" altLang="en-US" sz="1000" smtClean="0">
                <a:latin typeface="Calibri" pitchFamily="34" charset="0"/>
              </a:rPr>
              <a:t>は、介助が必要かどうか、また、</a:t>
            </a:r>
            <a:r>
              <a:rPr lang="ja-JP" altLang="en-US" sz="1000" dirty="0" smtClean="0">
                <a:latin typeface="Calibri" pitchFamily="34" charset="0"/>
              </a:rPr>
              <a:t>労働能力についても必ず記入してください。</a:t>
            </a:r>
            <a:endParaRPr lang="en-US" altLang="ja-JP" sz="1000" dirty="0" smtClean="0">
              <a:latin typeface="Calibri" pitchFamily="34" charset="0"/>
            </a:endParaRPr>
          </a:p>
        </p:txBody>
      </p:sp>
      <p:cxnSp>
        <p:nvCxnSpPr>
          <p:cNvPr id="16" name="直線コネクタ 15"/>
          <p:cNvCxnSpPr>
            <a:stCxn id="3087" idx="1"/>
          </p:cNvCxnSpPr>
          <p:nvPr/>
        </p:nvCxnSpPr>
        <p:spPr>
          <a:xfrm flipH="1">
            <a:off x="5940153" y="5371546"/>
            <a:ext cx="753085" cy="217694"/>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2" name="テキスト ボックス 27"/>
          <p:cNvSpPr txBox="1">
            <a:spLocks noChangeArrowheads="1"/>
          </p:cNvSpPr>
          <p:nvPr/>
        </p:nvSpPr>
        <p:spPr bwMode="auto">
          <a:xfrm>
            <a:off x="7570103" y="106997"/>
            <a:ext cx="647700" cy="276225"/>
          </a:xfrm>
          <a:prstGeom prst="rect">
            <a:avLst/>
          </a:prstGeom>
          <a:noFill/>
          <a:ln w="9525">
            <a:solidFill>
              <a:schemeClr val="tx1"/>
            </a:solidFill>
            <a:miter lim="800000"/>
            <a:headEnd/>
            <a:tailEnd/>
          </a:ln>
        </p:spPr>
        <p:txBody>
          <a:bodyPr>
            <a:spAutoFit/>
          </a:bodyPr>
          <a:lstStyle/>
          <a:p>
            <a:pPr algn="ctr"/>
            <a:r>
              <a:rPr lang="ja-JP" altLang="en-US" sz="1200">
                <a:latin typeface="Calibri" pitchFamily="34" charset="0"/>
              </a:rPr>
              <a:t>裏面</a:t>
            </a:r>
          </a:p>
        </p:txBody>
      </p:sp>
      <p:sp>
        <p:nvSpPr>
          <p:cNvPr id="3096" name="テキスト ボックス 47"/>
          <p:cNvSpPr txBox="1">
            <a:spLocks noChangeArrowheads="1"/>
          </p:cNvSpPr>
          <p:nvPr/>
        </p:nvSpPr>
        <p:spPr bwMode="auto">
          <a:xfrm>
            <a:off x="35496" y="6067152"/>
            <a:ext cx="2320925" cy="400050"/>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dirty="0" smtClean="0">
                <a:latin typeface="Calibri" pitchFamily="34" charset="0"/>
              </a:rPr>
              <a:t>病院または診療所の名称だけではなく、所在地も忘れずに記入してください。</a:t>
            </a:r>
          </a:p>
        </p:txBody>
      </p:sp>
      <p:cxnSp>
        <p:nvCxnSpPr>
          <p:cNvPr id="49" name="直線コネクタ 48"/>
          <p:cNvCxnSpPr>
            <a:stCxn id="3096" idx="3"/>
          </p:cNvCxnSpPr>
          <p:nvPr/>
        </p:nvCxnSpPr>
        <p:spPr>
          <a:xfrm>
            <a:off x="2356421" y="6267177"/>
            <a:ext cx="415379" cy="0"/>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cxnSp>
        <p:nvCxnSpPr>
          <p:cNvPr id="35" name="直線矢印コネクタ 34"/>
          <p:cNvCxnSpPr>
            <a:stCxn id="3077" idx="1"/>
            <a:endCxn id="5" idx="2"/>
          </p:cNvCxnSpPr>
          <p:nvPr/>
        </p:nvCxnSpPr>
        <p:spPr>
          <a:xfrm flipH="1">
            <a:off x="6450122" y="1604403"/>
            <a:ext cx="250031" cy="442287"/>
          </a:xfrm>
          <a:prstGeom prst="straightConnector1">
            <a:avLst/>
          </a:prstGeom>
          <a:ln w="15875">
            <a:solidFill>
              <a:schemeClr val="tx2">
                <a:lumMod val="60000"/>
                <a:lumOff val="40000"/>
              </a:schemeClr>
            </a:solidFill>
            <a:headEnd type="oval"/>
            <a:tailEnd type="none"/>
          </a:ln>
        </p:spPr>
        <p:style>
          <a:lnRef idx="1">
            <a:schemeClr val="accent1"/>
          </a:lnRef>
          <a:fillRef idx="0">
            <a:schemeClr val="accent1"/>
          </a:fillRef>
          <a:effectRef idx="0">
            <a:schemeClr val="accent1"/>
          </a:effectRef>
          <a:fontRef idx="minor">
            <a:schemeClr val="tx1"/>
          </a:fontRef>
        </p:style>
      </p:cxnSp>
      <p:sp>
        <p:nvSpPr>
          <p:cNvPr id="5" name="右大かっこ 4"/>
          <p:cNvSpPr/>
          <p:nvPr/>
        </p:nvSpPr>
        <p:spPr>
          <a:xfrm>
            <a:off x="6265973" y="980728"/>
            <a:ext cx="184149" cy="2131924"/>
          </a:xfrm>
          <a:prstGeom prst="rightBracket">
            <a:avLst/>
          </a:prstGeom>
          <a:ln w="15875"/>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8" name="正方形/長方形 27"/>
          <p:cNvSpPr/>
          <p:nvPr/>
        </p:nvSpPr>
        <p:spPr>
          <a:xfrm>
            <a:off x="2450425" y="548680"/>
            <a:ext cx="4124712" cy="591852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テキスト ボックス 17"/>
          <p:cNvSpPr txBox="1">
            <a:spLocks noChangeArrowheads="1"/>
          </p:cNvSpPr>
          <p:nvPr/>
        </p:nvSpPr>
        <p:spPr bwMode="auto">
          <a:xfrm>
            <a:off x="33569" y="4321783"/>
            <a:ext cx="2320925" cy="707886"/>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228600" indent="-2286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0" eaLnBrk="1" hangingPunct="1">
              <a:defRPr/>
            </a:pPr>
            <a:r>
              <a:rPr lang="ja-JP" altLang="en-US" sz="1000" b="1" dirty="0" smtClean="0">
                <a:latin typeface="ＭＳ ゴシック" pitchFamily="49" charset="-128"/>
                <a:ea typeface="ＭＳ ゴシック" pitchFamily="49" charset="-128"/>
              </a:rPr>
              <a:t>⑭２欄　ヘモグロビンＡ</a:t>
            </a:r>
            <a:r>
              <a:rPr lang="en-US" altLang="ja-JP" sz="1000" b="1" dirty="0" smtClean="0">
                <a:latin typeface="ＭＳ ゴシック" pitchFamily="49" charset="-128"/>
                <a:ea typeface="ＭＳ ゴシック" pitchFamily="49" charset="-128"/>
              </a:rPr>
              <a:t>1c</a:t>
            </a:r>
            <a:r>
              <a:rPr lang="ja-JP" altLang="en-US" sz="1000" b="1" dirty="0" smtClean="0">
                <a:latin typeface="ＭＳ ゴシック" pitchFamily="49" charset="-128"/>
                <a:ea typeface="ＭＳ ゴシック" pitchFamily="49" charset="-128"/>
              </a:rPr>
              <a:t>及び空腹</a:t>
            </a:r>
            <a:endParaRPr lang="en-US" altLang="ja-JP" sz="1000" b="1" dirty="0" smtClean="0">
              <a:latin typeface="ＭＳ ゴシック" pitchFamily="49" charset="-128"/>
              <a:ea typeface="ＭＳ ゴシック" pitchFamily="49" charset="-128"/>
            </a:endParaRPr>
          </a:p>
          <a:p>
            <a:pPr marL="0" eaLnBrk="1" hangingPunct="1">
              <a:defRPr/>
            </a:pPr>
            <a:r>
              <a:rPr lang="ja-JP" altLang="en-US" sz="1000" b="1" dirty="0">
                <a:latin typeface="ＭＳ ゴシック" pitchFamily="49" charset="-128"/>
                <a:ea typeface="ＭＳ ゴシック" pitchFamily="49" charset="-128"/>
              </a:rPr>
              <a:t>　</a:t>
            </a:r>
            <a:r>
              <a:rPr lang="ja-JP" altLang="en-US" sz="1000" b="1" dirty="0" smtClean="0">
                <a:latin typeface="ＭＳ ゴシック" pitchFamily="49" charset="-128"/>
                <a:ea typeface="ＭＳ ゴシック" pitchFamily="49" charset="-128"/>
              </a:rPr>
              <a:t>　　　時血糖値の推移</a:t>
            </a:r>
            <a:endParaRPr lang="en-US" altLang="ja-JP" sz="1000" b="1" dirty="0" smtClean="0">
              <a:latin typeface="ＭＳ ゴシック" pitchFamily="49" charset="-128"/>
              <a:ea typeface="ＭＳ ゴシック" pitchFamily="49" charset="-128"/>
            </a:endParaRPr>
          </a:p>
          <a:p>
            <a:pPr marL="0" eaLnBrk="1" hangingPunct="1">
              <a:defRPr/>
            </a:pPr>
            <a:r>
              <a:rPr lang="ja-JP" altLang="en-US" sz="1000" dirty="0">
                <a:latin typeface="ＭＳ ゴシック" pitchFamily="49" charset="-128"/>
                <a:ea typeface="ＭＳ ゴシック" pitchFamily="49" charset="-128"/>
              </a:rPr>
              <a:t>過去６カ月における２回以上の検査成績をそれぞれ記入してください</a:t>
            </a:r>
            <a:r>
              <a:rPr lang="ja-JP" altLang="en-US" sz="1000" dirty="0" smtClean="0">
                <a:latin typeface="ＭＳ ゴシック" pitchFamily="49" charset="-128"/>
                <a:ea typeface="ＭＳ ゴシック" pitchFamily="49" charset="-128"/>
              </a:rPr>
              <a:t>。</a:t>
            </a:r>
            <a:endParaRPr lang="ja-JP" altLang="en-US" sz="1000" dirty="0">
              <a:latin typeface="ＭＳ ゴシック" pitchFamily="49" charset="-128"/>
              <a:ea typeface="ＭＳ ゴシック" pitchFamily="49" charset="-128"/>
            </a:endParaRPr>
          </a:p>
        </p:txBody>
      </p:sp>
      <p:cxnSp>
        <p:nvCxnSpPr>
          <p:cNvPr id="42" name="直線コネクタ 41"/>
          <p:cNvCxnSpPr>
            <a:stCxn id="41" idx="3"/>
          </p:cNvCxnSpPr>
          <p:nvPr/>
        </p:nvCxnSpPr>
        <p:spPr>
          <a:xfrm flipV="1">
            <a:off x="2354494" y="4521838"/>
            <a:ext cx="333759" cy="153888"/>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18"/>
          <p:cNvSpPr txBox="1">
            <a:spLocks noChangeArrowheads="1"/>
          </p:cNvSpPr>
          <p:nvPr/>
        </p:nvSpPr>
        <p:spPr bwMode="auto">
          <a:xfrm>
            <a:off x="20277" y="1604403"/>
            <a:ext cx="2320925" cy="1169551"/>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marL="228600" indent="-228600"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ＭＳ ゴシック" pitchFamily="49" charset="-128"/>
                <a:ea typeface="ＭＳ ゴシック" pitchFamily="49" charset="-128"/>
              </a:rPr>
              <a:t>⑬６欄　特発性細菌性腹膜炎その他　　　</a:t>
            </a:r>
            <a:endParaRPr lang="en-US" altLang="ja-JP" sz="1000" b="1" dirty="0" smtClean="0">
              <a:latin typeface="ＭＳ ゴシック" pitchFamily="49" charset="-128"/>
              <a:ea typeface="ＭＳ ゴシック" pitchFamily="49" charset="-128"/>
            </a:endParaRPr>
          </a:p>
          <a:p>
            <a:pPr eaLnBrk="1" hangingPunct="1">
              <a:defRPr/>
            </a:pPr>
            <a:r>
              <a:rPr lang="ja-JP" altLang="en-US" sz="1000" b="1" dirty="0" smtClean="0">
                <a:latin typeface="ＭＳ ゴシック" pitchFamily="49" charset="-128"/>
                <a:ea typeface="ＭＳ ゴシック" pitchFamily="49" charset="-128"/>
              </a:rPr>
              <a:t>　　　　肝硬変症に付随する病態の　</a:t>
            </a:r>
            <a:endParaRPr lang="en-US" altLang="ja-JP" sz="1000" b="1" dirty="0" smtClean="0">
              <a:latin typeface="ＭＳ ゴシック" pitchFamily="49" charset="-128"/>
              <a:ea typeface="ＭＳ ゴシック" pitchFamily="49" charset="-128"/>
            </a:endParaRPr>
          </a:p>
          <a:p>
            <a:pPr eaLnBrk="1" hangingPunct="1">
              <a:defRPr/>
            </a:pPr>
            <a:r>
              <a:rPr lang="ja-JP" altLang="en-US" sz="1000" b="1" dirty="0" smtClean="0">
                <a:latin typeface="ＭＳ ゴシック" pitchFamily="49" charset="-128"/>
                <a:ea typeface="ＭＳ ゴシック" pitchFamily="49" charset="-128"/>
              </a:rPr>
              <a:t>　　　　治療歴</a:t>
            </a:r>
            <a:endParaRPr lang="en-US" altLang="ja-JP" sz="1000" b="1" dirty="0">
              <a:latin typeface="ＭＳ ゴシック" pitchFamily="49" charset="-128"/>
              <a:ea typeface="ＭＳ ゴシック" pitchFamily="49" charset="-128"/>
            </a:endParaRPr>
          </a:p>
          <a:p>
            <a:pPr marL="0" eaLnBrk="1" hangingPunct="1">
              <a:defRPr/>
            </a:pPr>
            <a:r>
              <a:rPr lang="ja-JP" altLang="en-US" sz="1000" dirty="0" smtClean="0">
                <a:latin typeface="ＭＳ ゴシック" pitchFamily="49" charset="-128"/>
                <a:ea typeface="ＭＳ ゴシック" pitchFamily="49" charset="-128"/>
              </a:rPr>
              <a:t>「４　食道・胃などの静脈瘤」と「５　ヘパトーマ治療歴」以外の治療歴があれば治療経過などを記入</a:t>
            </a:r>
            <a:r>
              <a:rPr lang="ja-JP" altLang="en-US" sz="1000" dirty="0">
                <a:latin typeface="ＭＳ ゴシック" pitchFamily="49" charset="-128"/>
                <a:ea typeface="ＭＳ ゴシック" pitchFamily="49" charset="-128"/>
              </a:rPr>
              <a:t>してください</a:t>
            </a:r>
            <a:r>
              <a:rPr lang="ja-JP" altLang="en-US" sz="1000" dirty="0" smtClean="0">
                <a:latin typeface="ＭＳ ゴシック" pitchFamily="49" charset="-128"/>
                <a:ea typeface="ＭＳ ゴシック" pitchFamily="49" charset="-128"/>
              </a:rPr>
              <a:t>。</a:t>
            </a:r>
            <a:endParaRPr lang="ja-JP" altLang="en-US" sz="1000" dirty="0">
              <a:latin typeface="ＭＳ ゴシック" pitchFamily="49" charset="-128"/>
              <a:ea typeface="ＭＳ ゴシック" pitchFamily="49" charset="-128"/>
            </a:endParaRPr>
          </a:p>
        </p:txBody>
      </p:sp>
      <p:cxnSp>
        <p:nvCxnSpPr>
          <p:cNvPr id="30" name="直線コネクタ 29"/>
          <p:cNvCxnSpPr/>
          <p:nvPr/>
        </p:nvCxnSpPr>
        <p:spPr>
          <a:xfrm>
            <a:off x="2341202" y="2163986"/>
            <a:ext cx="323363" cy="945627"/>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14"/>
          <p:cNvSpPr txBox="1">
            <a:spLocks noChangeArrowheads="1"/>
          </p:cNvSpPr>
          <p:nvPr/>
        </p:nvSpPr>
        <p:spPr bwMode="auto">
          <a:xfrm>
            <a:off x="6699080" y="5913204"/>
            <a:ext cx="2400300" cy="553998"/>
          </a:xfrm>
          <a:prstGeom prst="rect">
            <a:avLst/>
          </a:prstGeom>
          <a:noFill/>
          <a:ln w="15875">
            <a:solidFill>
              <a:schemeClr val="tx2">
                <a:lumMod val="60000"/>
                <a:lumOff val="40000"/>
              </a:schemeClr>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r>
              <a:rPr lang="ja-JP" altLang="en-US" sz="1000" b="1" dirty="0" smtClean="0">
                <a:latin typeface="Calibri" pitchFamily="34" charset="0"/>
              </a:rPr>
              <a:t>⑱欄　備考</a:t>
            </a:r>
            <a:endParaRPr lang="en-US" altLang="ja-JP" sz="1000" b="1" dirty="0" smtClean="0">
              <a:latin typeface="Calibri" pitchFamily="34" charset="0"/>
            </a:endParaRPr>
          </a:p>
          <a:p>
            <a:pPr eaLnBrk="1" hangingPunct="1">
              <a:defRPr/>
            </a:pPr>
            <a:r>
              <a:rPr lang="ja-JP" altLang="en-US" sz="1000" dirty="0" smtClean="0">
                <a:latin typeface="Calibri" pitchFamily="34" charset="0"/>
              </a:rPr>
              <a:t>本人の状態について特記すべきことがあれば記入してください。</a:t>
            </a:r>
            <a:endParaRPr lang="en-US" altLang="ja-JP" sz="1000" dirty="0" smtClean="0">
              <a:latin typeface="Calibri" pitchFamily="34" charset="0"/>
            </a:endParaRPr>
          </a:p>
        </p:txBody>
      </p:sp>
      <p:cxnSp>
        <p:nvCxnSpPr>
          <p:cNvPr id="33" name="直線コネクタ 32"/>
          <p:cNvCxnSpPr>
            <a:stCxn id="32" idx="1"/>
          </p:cNvCxnSpPr>
          <p:nvPr/>
        </p:nvCxnSpPr>
        <p:spPr>
          <a:xfrm flipH="1" flipV="1">
            <a:off x="5932730" y="5913204"/>
            <a:ext cx="766350" cy="276999"/>
          </a:xfrm>
          <a:prstGeom prst="line">
            <a:avLst/>
          </a:prstGeom>
          <a:ln w="15875">
            <a:solidFill>
              <a:schemeClr val="tx2">
                <a:lumMod val="60000"/>
                <a:lumOff val="40000"/>
              </a:schemeClr>
            </a:solidFill>
            <a:headEnd type="oval"/>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spAutoFit/>
      </a:bodyPr>
      <a:lstStyle>
        <a:defPPr>
          <a:defRPr sz="1000" b="1" dirty="0">
            <a:latin typeface="Calibri" pitchFamily="34" charset="0"/>
          </a:defRPr>
        </a:defPPr>
      </a:lst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42E47160342C23429A9F47EB45950007" ma:contentTypeVersion="2" ma:contentTypeDescription="" ma:contentTypeScope="" ma:versionID="87918eb9e015356eeb0a46c1e1291fcf">
  <xsd:schema xmlns:xsd="http://www.w3.org/2001/XMLSchema" xmlns:p="http://schemas.microsoft.com/office/2006/metadata/properties" xmlns:ns2="8B97BE19-CDDD-400E-817A-CFDD13F7EC12" targetNamespace="http://schemas.microsoft.com/office/2006/metadata/properties" ma:root="true" ma:fieldsID="6dfb103be64c84caafc238fb89ca001b" ns2:_="">
    <xsd:import namespace="8B97BE19-CDDD-400E-817A-CFDD13F7EC12"/>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A63F16D-27D7-47B3-872D-7862C361D327}">
  <ds:schemaRefs>
    <ds:schemaRef ds:uri="http://www.w3.org/XML/1998/namespace"/>
    <ds:schemaRef ds:uri="http://purl.org/dc/elements/1.1/"/>
    <ds:schemaRef ds:uri="http://schemas.microsoft.com/office/2006/documentManagement/types"/>
    <ds:schemaRef ds:uri="http://purl.org/dc/terms/"/>
    <ds:schemaRef ds:uri="http://purl.org/dc/dcmitype/"/>
    <ds:schemaRef ds:uri="8B97BE19-CDDD-400E-817A-CFDD13F7EC12"/>
    <ds:schemaRef ds:uri="http://schemas.microsoft.com/office/2006/metadata/properties"/>
    <ds:schemaRef ds:uri="http://schemas.openxmlformats.org/package/2006/metadata/core-properties"/>
  </ds:schemaRefs>
</ds:datastoreItem>
</file>

<file path=customXml/itemProps2.xml><?xml version="1.0" encoding="utf-8"?>
<ds:datastoreItem xmlns:ds="http://schemas.openxmlformats.org/officeDocument/2006/customXml" ds:itemID="{17FEB111-890D-4DE7-83A8-B6E0D5AF3E56}">
  <ds:schemaRefs>
    <ds:schemaRef ds:uri="http://schemas.microsoft.com/sharepoint/v3/contenttype/forms"/>
  </ds:schemaRefs>
</ds:datastoreItem>
</file>

<file path=customXml/itemProps3.xml><?xml version="1.0" encoding="utf-8"?>
<ds:datastoreItem xmlns:ds="http://schemas.openxmlformats.org/officeDocument/2006/customXml" ds:itemID="{BBBBEE45-76E9-43E0-9773-28DBDD154B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otalTime>6507</TotalTime>
  <Words>125</Words>
  <Application>Microsoft Office PowerPoint</Application>
  <PresentationFormat>画面に合わせる (4:3)</PresentationFormat>
  <Paragraphs>71</Paragraphs>
  <Slides>2</Slides>
  <Notes>1</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厚生労働省ネットワークシステム</dc:creator>
  <cp:lastModifiedBy>厚生労働省ネットワークシステム</cp:lastModifiedBy>
  <cp:revision>293</cp:revision>
  <cp:lastPrinted>2015-03-23T06:32:51Z</cp:lastPrinted>
  <dcterms:created xsi:type="dcterms:W3CDTF">2010-10-25T00:47:34Z</dcterms:created>
  <dcterms:modified xsi:type="dcterms:W3CDTF">2015-04-13T01:11:30Z</dcterms:modified>
</cp:coreProperties>
</file>