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3A1F-37CA-49AE-AF1F-27152DBD1D5B}" type="datetimeFigureOut">
              <a:rPr kumimoji="1" lang="ja-JP" altLang="en-US" smtClean="0"/>
              <a:t>2013/10/14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551A3-C67B-40CF-B48F-824258C39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59632" y="620688"/>
            <a:ext cx="6906763" cy="597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err="1">
                <a:solidFill>
                  <a:srgbClr val="C00000"/>
                </a:solidFill>
              </a:rPr>
              <a:t>Creatinine</a:t>
            </a:r>
            <a:r>
              <a:rPr lang="en-US" altLang="ja-JP" sz="2000" b="1" dirty="0">
                <a:solidFill>
                  <a:srgbClr val="C00000"/>
                </a:solidFill>
              </a:rPr>
              <a:t>-based equation to estimate the </a:t>
            </a:r>
            <a:r>
              <a:rPr lang="en-US" altLang="ja-JP" sz="2000" b="1" dirty="0" err="1">
                <a:solidFill>
                  <a:srgbClr val="C00000"/>
                </a:solidFill>
              </a:rPr>
              <a:t>glomerular</a:t>
            </a:r>
            <a:r>
              <a:rPr lang="en-US" altLang="ja-JP" sz="2000" b="1" dirty="0">
                <a:solidFill>
                  <a:srgbClr val="C00000"/>
                </a:solidFill>
              </a:rPr>
              <a:t> filtration</a:t>
            </a:r>
          </a:p>
          <a:p>
            <a:r>
              <a:rPr lang="en-US" altLang="ja-JP" sz="2000" b="1" dirty="0">
                <a:solidFill>
                  <a:srgbClr val="C00000"/>
                </a:solidFill>
              </a:rPr>
              <a:t>rate in Japanese children and adolescents with chronic kidney</a:t>
            </a:r>
          </a:p>
          <a:p>
            <a:r>
              <a:rPr lang="en-US" altLang="ja-JP" sz="2000" b="1" dirty="0">
                <a:solidFill>
                  <a:srgbClr val="C00000"/>
                </a:solidFill>
              </a:rPr>
              <a:t>disease</a:t>
            </a:r>
          </a:p>
          <a:p>
            <a:r>
              <a:rPr lang="en-US" altLang="ja-JP" dirty="0"/>
              <a:t>Osamu </a:t>
            </a:r>
            <a:r>
              <a:rPr lang="en-US" altLang="ja-JP" dirty="0" err="1"/>
              <a:t>Uemura</a:t>
            </a:r>
            <a:r>
              <a:rPr lang="en-US" altLang="ja-JP" dirty="0"/>
              <a:t> </a:t>
            </a:r>
            <a:r>
              <a:rPr lang="en-US" altLang="ja-JP" dirty="0" smtClean="0"/>
              <a:t>, </a:t>
            </a:r>
            <a:r>
              <a:rPr lang="en-US" altLang="ja-JP" dirty="0" err="1"/>
              <a:t>Takuhito</a:t>
            </a:r>
            <a:r>
              <a:rPr lang="en-US" altLang="ja-JP" dirty="0"/>
              <a:t> Nagai </a:t>
            </a:r>
            <a:r>
              <a:rPr lang="en-US" altLang="ja-JP" dirty="0" smtClean="0"/>
              <a:t>,Kenji </a:t>
            </a:r>
            <a:r>
              <a:rPr lang="en-US" altLang="ja-JP" dirty="0" err="1"/>
              <a:t>Ishikura</a:t>
            </a:r>
            <a:r>
              <a:rPr lang="en-US" altLang="ja-JP" dirty="0"/>
              <a:t> </a:t>
            </a:r>
            <a:r>
              <a:rPr lang="en-US" altLang="ja-JP" dirty="0" smtClean="0"/>
              <a:t>, </a:t>
            </a:r>
            <a:r>
              <a:rPr lang="en-US" altLang="ja-JP" dirty="0"/>
              <a:t>Shuichi Ito </a:t>
            </a:r>
            <a:r>
              <a:rPr lang="en-US" altLang="ja-JP" dirty="0" smtClean="0"/>
              <a:t>,</a:t>
            </a:r>
            <a:endParaRPr lang="en-US" altLang="ja-JP" dirty="0"/>
          </a:p>
          <a:p>
            <a:r>
              <a:rPr lang="en-US" altLang="ja-JP" dirty="0"/>
              <a:t>Hiroshi </a:t>
            </a:r>
            <a:r>
              <a:rPr lang="en-US" altLang="ja-JP" dirty="0" err="1"/>
              <a:t>Hataya</a:t>
            </a:r>
            <a:r>
              <a:rPr lang="en-US" altLang="ja-JP" dirty="0"/>
              <a:t> • </a:t>
            </a:r>
            <a:r>
              <a:rPr lang="en-US" altLang="ja-JP" dirty="0" err="1"/>
              <a:t>Yoshimitsu</a:t>
            </a:r>
            <a:r>
              <a:rPr lang="en-US" altLang="ja-JP" dirty="0"/>
              <a:t> </a:t>
            </a:r>
            <a:r>
              <a:rPr lang="en-US" altLang="ja-JP" dirty="0" err="1"/>
              <a:t>Gotoh</a:t>
            </a:r>
            <a:r>
              <a:rPr lang="en-US" altLang="ja-JP" dirty="0"/>
              <a:t> • </a:t>
            </a:r>
            <a:r>
              <a:rPr lang="en-US" altLang="ja-JP" dirty="0" err="1"/>
              <a:t>Naoya</a:t>
            </a:r>
            <a:r>
              <a:rPr lang="en-US" altLang="ja-JP" dirty="0"/>
              <a:t> Fujita •</a:t>
            </a:r>
          </a:p>
          <a:p>
            <a:r>
              <a:rPr lang="fi-FI" altLang="ja-JP" dirty="0"/>
              <a:t>Yuko Akioka </a:t>
            </a:r>
            <a:r>
              <a:rPr lang="fi-FI" altLang="ja-JP" dirty="0" smtClean="0"/>
              <a:t>, </a:t>
            </a:r>
            <a:r>
              <a:rPr lang="fi-FI" altLang="ja-JP" dirty="0"/>
              <a:t>Tetsuji Kaneko </a:t>
            </a:r>
            <a:r>
              <a:rPr lang="fi-FI" altLang="ja-JP" dirty="0" smtClean="0"/>
              <a:t>, </a:t>
            </a:r>
            <a:r>
              <a:rPr lang="fi-FI" altLang="ja-JP" dirty="0"/>
              <a:t>Masataka </a:t>
            </a:r>
            <a:r>
              <a:rPr lang="fi-FI" altLang="ja-JP" dirty="0" smtClean="0"/>
              <a:t>Honda</a:t>
            </a:r>
          </a:p>
          <a:p>
            <a:endParaRPr kumimoji="1" lang="fi-FI" altLang="ja-JP" sz="2000" b="1" dirty="0"/>
          </a:p>
          <a:p>
            <a:r>
              <a:rPr lang="en-US" altLang="ja-JP" sz="1600" dirty="0"/>
              <a:t>Received: 21 March 2013 / Accepted: 15 August 2013</a:t>
            </a:r>
          </a:p>
          <a:p>
            <a:r>
              <a:rPr lang="en-US" altLang="ja-JP" sz="1600" dirty="0"/>
              <a:t> Japanese Society of Nephrology </a:t>
            </a:r>
            <a:r>
              <a:rPr lang="en-US" altLang="ja-JP" sz="1600" dirty="0" smtClean="0"/>
              <a:t>2013</a:t>
            </a:r>
          </a:p>
          <a:p>
            <a:endParaRPr kumimoji="1" lang="en-US" altLang="ja-JP" sz="2000" b="1" dirty="0"/>
          </a:p>
          <a:p>
            <a:r>
              <a:rPr lang="en-US" altLang="ja-JP" sz="2000" b="1" dirty="0" err="1">
                <a:solidFill>
                  <a:srgbClr val="C00000"/>
                </a:solidFill>
              </a:rPr>
              <a:t>eGFR</a:t>
            </a:r>
            <a:r>
              <a:rPr lang="en-US" altLang="ja-JP" sz="2000" b="1" dirty="0">
                <a:solidFill>
                  <a:srgbClr val="C0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=110.2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r>
              <a:rPr lang="pt-BR" altLang="ja-JP" sz="2000" b="1" dirty="0">
                <a:solidFill>
                  <a:srgbClr val="C00000"/>
                </a:solidFill>
              </a:rPr>
              <a:t> </a:t>
            </a:r>
            <a:r>
              <a:rPr lang="pt-BR" altLang="ja-JP" sz="2000" b="1" dirty="0" smtClean="0">
                <a:solidFill>
                  <a:srgbClr val="C00000"/>
                </a:solidFill>
              </a:rPr>
              <a:t>        x(reference </a:t>
            </a:r>
            <a:r>
              <a:rPr lang="pt-BR" altLang="ja-JP" sz="2000" b="1" dirty="0">
                <a:solidFill>
                  <a:srgbClr val="C00000"/>
                </a:solidFill>
              </a:rPr>
              <a:t>serum </a:t>
            </a:r>
            <a:r>
              <a:rPr lang="pt-BR" altLang="ja-JP" sz="2000" b="1" dirty="0" smtClean="0">
                <a:solidFill>
                  <a:srgbClr val="C00000"/>
                </a:solidFill>
              </a:rPr>
              <a:t>Cr/patient’s </a:t>
            </a:r>
            <a:r>
              <a:rPr lang="pt-BR" altLang="ja-JP" sz="2000" b="1" dirty="0">
                <a:solidFill>
                  <a:srgbClr val="C00000"/>
                </a:solidFill>
              </a:rPr>
              <a:t>serum </a:t>
            </a:r>
            <a:r>
              <a:rPr lang="pt-BR" altLang="ja-JP" sz="2000" b="1" dirty="0" smtClean="0">
                <a:solidFill>
                  <a:srgbClr val="C00000"/>
                </a:solidFill>
              </a:rPr>
              <a:t>Cr) +</a:t>
            </a:r>
            <a:r>
              <a:rPr lang="en-US" altLang="ja-JP" sz="2000" b="1" dirty="0" smtClean="0">
                <a:solidFill>
                  <a:srgbClr val="C00000"/>
                </a:solidFill>
              </a:rPr>
              <a:t>2.93</a:t>
            </a:r>
          </a:p>
          <a:p>
            <a:endParaRPr lang="en-US" altLang="ja-JP" sz="2000" b="1" dirty="0"/>
          </a:p>
          <a:p>
            <a:r>
              <a:rPr lang="en-US" altLang="ja-JP" b="1" dirty="0"/>
              <a:t>Reference serum Cr levels (y) are shown by the following</a:t>
            </a:r>
          </a:p>
          <a:p>
            <a:r>
              <a:rPr lang="en-US" altLang="ja-JP" b="1" dirty="0"/>
              <a:t>two equations of body length (x):</a:t>
            </a:r>
          </a:p>
          <a:p>
            <a:endParaRPr lang="fr-FR" altLang="ja-JP" sz="2000" b="1" dirty="0" smtClean="0"/>
          </a:p>
          <a:p>
            <a:r>
              <a:rPr lang="fr-FR" altLang="ja-JP" sz="2000" b="1" dirty="0" smtClean="0"/>
              <a:t>Males :     </a:t>
            </a:r>
            <a:r>
              <a:rPr lang="fr-FR" altLang="ja-JP" sz="2000" b="1" dirty="0"/>
              <a:t>y </a:t>
            </a:r>
            <a:r>
              <a:rPr lang="fr-FR" altLang="ja-JP" sz="2000" b="1" dirty="0" smtClean="0"/>
              <a:t>=-1.259x</a:t>
            </a:r>
            <a:r>
              <a:rPr lang="fr-FR" altLang="ja-JP" sz="2000" b="1" baseline="30000" dirty="0" smtClean="0"/>
              <a:t>5</a:t>
            </a:r>
            <a:r>
              <a:rPr lang="fr-FR" altLang="ja-JP" sz="2000" b="1" dirty="0" smtClean="0"/>
              <a:t> +7.815x</a:t>
            </a:r>
            <a:r>
              <a:rPr lang="fr-FR" altLang="ja-JP" sz="2000" b="1" baseline="30000" dirty="0" smtClean="0"/>
              <a:t>4</a:t>
            </a:r>
            <a:r>
              <a:rPr lang="fr-FR" altLang="ja-JP" sz="2000" b="1" dirty="0" smtClean="0"/>
              <a:t> -18.57x</a:t>
            </a:r>
            <a:r>
              <a:rPr lang="fr-FR" altLang="ja-JP" sz="2000" b="1" baseline="30000" dirty="0" smtClean="0"/>
              <a:t>3</a:t>
            </a:r>
            <a:endParaRPr lang="fr-FR" altLang="ja-JP" sz="2000" b="1" baseline="30000" dirty="0"/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               +21.39x</a:t>
            </a:r>
            <a:r>
              <a:rPr lang="en-US" altLang="ja-JP" sz="2000" b="1" baseline="30000" dirty="0" smtClean="0"/>
              <a:t>2</a:t>
            </a:r>
            <a:r>
              <a:rPr lang="en-US" altLang="ja-JP" sz="2000" b="1" dirty="0" smtClean="0"/>
              <a:t> -11.71x + 2.628</a:t>
            </a:r>
            <a:endParaRPr lang="en-US" altLang="ja-JP" sz="2000" b="1" dirty="0"/>
          </a:p>
          <a:p>
            <a:r>
              <a:rPr lang="fr-FR" altLang="ja-JP" sz="2000" b="1" dirty="0"/>
              <a:t>Females : </a:t>
            </a:r>
            <a:r>
              <a:rPr lang="fr-FR" altLang="ja-JP" sz="2000" b="1" dirty="0" smtClean="0"/>
              <a:t> y </a:t>
            </a:r>
            <a:r>
              <a:rPr lang="en-US" altLang="ja-JP" sz="2000" b="1" dirty="0" smtClean="0"/>
              <a:t>=-</a:t>
            </a:r>
            <a:r>
              <a:rPr lang="fr-FR" altLang="ja-JP" sz="2000" b="1" dirty="0" smtClean="0"/>
              <a:t>4.536x</a:t>
            </a:r>
            <a:r>
              <a:rPr lang="fr-FR" altLang="ja-JP" sz="2000" b="1" baseline="30000" dirty="0" smtClean="0"/>
              <a:t>5</a:t>
            </a:r>
            <a:r>
              <a:rPr lang="fr-FR" altLang="ja-JP" sz="2000" b="1" dirty="0" smtClean="0"/>
              <a:t> +27.16x</a:t>
            </a:r>
            <a:r>
              <a:rPr lang="fr-FR" altLang="ja-JP" sz="2000" b="1" baseline="30000" dirty="0" smtClean="0"/>
              <a:t>4</a:t>
            </a:r>
            <a:r>
              <a:rPr lang="fr-FR" altLang="ja-JP" sz="2000" b="1" dirty="0" smtClean="0"/>
              <a:t> -63.47x</a:t>
            </a:r>
            <a:r>
              <a:rPr lang="fr-FR" altLang="ja-JP" sz="2000" b="1" baseline="30000" dirty="0" smtClean="0"/>
              <a:t>3</a:t>
            </a:r>
            <a:endParaRPr lang="fr-FR" altLang="ja-JP" sz="2000" b="1" baseline="30000" dirty="0"/>
          </a:p>
          <a:p>
            <a:r>
              <a:rPr lang="en-US" altLang="ja-JP" sz="2000" b="1" dirty="0" smtClean="0"/>
              <a:t>                     + 72.43x</a:t>
            </a:r>
            <a:r>
              <a:rPr lang="en-US" altLang="ja-JP" sz="2000" b="1" baseline="30000" dirty="0" smtClean="0"/>
              <a:t>2</a:t>
            </a:r>
            <a:r>
              <a:rPr lang="en-US" altLang="ja-JP" sz="2000" b="1" dirty="0" smtClean="0"/>
              <a:t>  -40.06x  +8.778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188640"/>
            <a:ext cx="5870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日本人小児のため</a:t>
            </a:r>
            <a:r>
              <a:rPr lang="ja-JP" altLang="en-US" sz="2000" b="1" dirty="0" smtClean="0"/>
              <a:t>の</a:t>
            </a:r>
            <a:r>
              <a:rPr lang="en-US" altLang="ja-JP" sz="2000" b="1" dirty="0" err="1" smtClean="0"/>
              <a:t>eGFR</a:t>
            </a:r>
            <a:r>
              <a:rPr lang="ja-JP" altLang="en-US" sz="2000" b="1" dirty="0" smtClean="0"/>
              <a:t>推算式 </a:t>
            </a:r>
            <a:r>
              <a:rPr lang="en-US" altLang="ja-JP" sz="2000" b="1" dirty="0" smtClean="0"/>
              <a:t>(19</a:t>
            </a:r>
            <a:r>
              <a:rPr lang="ja-JP" altLang="en-US" sz="2000" b="1" dirty="0" smtClean="0"/>
              <a:t>歳未満に適応）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141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Kunio Morozumi</dc:creator>
  <cp:lastModifiedBy>kunio0210</cp:lastModifiedBy>
  <cp:revision>4</cp:revision>
  <dcterms:created xsi:type="dcterms:W3CDTF">2013-09-28T02:48:17Z</dcterms:created>
  <dcterms:modified xsi:type="dcterms:W3CDTF">2013-10-14T03:19:20Z</dcterms:modified>
</cp:coreProperties>
</file>